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62" r:id="rId6"/>
    <p:sldId id="261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E013DF9-D265-42DA-B817-77C2554BA3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/>
          </a:blip>
          <a:srcRect l="9091" b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9">
            <a:extLst>
              <a:ext uri="{FF2B5EF4-FFF2-40B4-BE49-F238E27FC236}">
                <a16:creationId xmlns:a16="http://schemas.microsoft.com/office/drawing/2014/main" id="{BD0B5694-D2BD-4AAC-ADA6-9F6C620C9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57800" y="0"/>
            <a:ext cx="5865812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667DEE60-BB2F-4ADD-9F95-B1CFF03BE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5257800" y="1295400"/>
            <a:ext cx="5867400" cy="55626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1D7A038-830C-48A8-B2AC-F1572224E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8161" y="1447800"/>
            <a:ext cx="4562452" cy="3253378"/>
          </a:xfrm>
        </p:spPr>
        <p:txBody>
          <a:bodyPr>
            <a:normAutofit/>
          </a:bodyPr>
          <a:lstStyle/>
          <a:p>
            <a:pPr algn="r"/>
            <a:r>
              <a:rPr lang="fr-FR" sz="2800"/>
              <a:t>Conseil d’administration</a:t>
            </a:r>
            <a:br>
              <a:rPr lang="fr-FR" sz="2800"/>
            </a:br>
            <a:br>
              <a:rPr lang="fr-FR" sz="2800"/>
            </a:br>
            <a:r>
              <a:rPr lang="fr-FR" sz="2800"/>
              <a:t>Verwaltungsrat</a:t>
            </a:r>
            <a:br>
              <a:rPr lang="fr-FR" sz="2800"/>
            </a:br>
            <a:br>
              <a:rPr lang="fr-FR" sz="2800"/>
            </a:br>
            <a:r>
              <a:rPr lang="fr-FR" sz="2800"/>
              <a:t>Administration Board</a:t>
            </a:r>
            <a:br>
              <a:rPr lang="fr-FR" sz="2000"/>
            </a:br>
            <a:br>
              <a:rPr lang="fr-FR" sz="2000"/>
            </a:br>
            <a:endParaRPr lang="fr-FR" sz="2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E4074D-8189-4CD6-AA3C-AE4A0E806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8161" y="4701178"/>
            <a:ext cx="4562452" cy="937622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solidFill>
                  <a:srgbClr val="FFFF00"/>
                </a:solidFill>
              </a:rPr>
              <a:t>Elections / </a:t>
            </a:r>
            <a:r>
              <a:rPr lang="fr-FR" sz="2800" b="1" dirty="0" err="1">
                <a:solidFill>
                  <a:srgbClr val="FFFF00"/>
                </a:solidFill>
              </a:rPr>
              <a:t>Wahlen</a:t>
            </a:r>
            <a:endParaRPr lang="fr-FR" sz="2800" b="1" dirty="0">
              <a:solidFill>
                <a:srgbClr val="FFFF00"/>
              </a:solidFill>
            </a:endParaRPr>
          </a:p>
          <a:p>
            <a:pPr algn="ctr"/>
            <a:r>
              <a:rPr lang="fr-FR" sz="2800" b="1" dirty="0">
                <a:solidFill>
                  <a:srgbClr val="FFFF00"/>
                </a:solidFill>
              </a:rPr>
              <a:t>11/10/2019 – 2019/10/11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BE9369B-ACB5-4119-9752-7568CA77F4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75887" y="-1"/>
            <a:ext cx="847725" cy="1143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1655982-C171-4608-A94E-288174C3BC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800" y="0"/>
            <a:ext cx="875537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698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F52592-71C4-447B-9A53-05DFFF2BF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pPr algn="r"/>
            <a:r>
              <a:rPr lang="fr-FR" sz="2800" dirty="0"/>
              <a:t>Statut légal</a:t>
            </a:r>
            <a:br>
              <a:rPr lang="fr-FR" sz="2800" dirty="0"/>
            </a:br>
            <a:r>
              <a:rPr lang="fr-FR" sz="2800" dirty="0" err="1"/>
              <a:t>Rechtsstatus</a:t>
            </a:r>
            <a:r>
              <a:rPr lang="fr-FR" sz="2800" dirty="0"/>
              <a:t>   </a:t>
            </a:r>
            <a:br>
              <a:rPr lang="fr-FR" sz="2800" dirty="0"/>
            </a:br>
            <a:r>
              <a:rPr lang="fr-FR" sz="2800" dirty="0"/>
              <a:t>Legal </a:t>
            </a:r>
            <a:r>
              <a:rPr lang="fr-FR" sz="2800" dirty="0" err="1"/>
              <a:t>Status</a:t>
            </a:r>
            <a:r>
              <a:rPr lang="fr-FR" sz="2800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C89AD2-0330-4E1D-8C8B-C0DF08F68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2052918"/>
            <a:ext cx="10529452" cy="4195481"/>
          </a:xfrm>
        </p:spPr>
        <p:txBody>
          <a:bodyPr>
            <a:normAutofit/>
          </a:bodyPr>
          <a:lstStyle/>
          <a:p>
            <a:pPr marL="4846638" indent="0">
              <a:buNone/>
            </a:pPr>
            <a:r>
              <a:rPr lang="fr-FR" sz="1300" b="1" i="1" dirty="0"/>
              <a:t>Références / </a:t>
            </a:r>
            <a:r>
              <a:rPr lang="fr-FR" sz="1300" b="1" i="1" dirty="0" err="1"/>
              <a:t>Rechtsrahmen</a:t>
            </a:r>
            <a:r>
              <a:rPr lang="fr-FR" sz="1300" b="1" i="1" dirty="0"/>
              <a:t> / Legal </a:t>
            </a:r>
            <a:r>
              <a:rPr lang="fr-FR" sz="1300" b="1" i="1" dirty="0" err="1"/>
              <a:t>References</a:t>
            </a:r>
            <a:r>
              <a:rPr lang="fr-FR" sz="1300" b="1" i="1" dirty="0"/>
              <a:t> :</a:t>
            </a:r>
          </a:p>
          <a:p>
            <a:pPr marL="5132388" indent="-285750">
              <a:buFont typeface="Wingdings" panose="05000000000000000000" pitchFamily="2" charset="2"/>
              <a:buChar char="Ø"/>
            </a:pPr>
            <a:r>
              <a:rPr lang="fr-FR" sz="1300" i="1" dirty="0"/>
              <a:t>Décret n°2019-887 du 23 aout 2019 sur les EPLEI</a:t>
            </a:r>
          </a:p>
          <a:p>
            <a:pPr marL="5132388" indent="-285750">
              <a:buFont typeface="Wingdings" panose="05000000000000000000" pitchFamily="2" charset="2"/>
              <a:buChar char="Ø"/>
            </a:pPr>
            <a:r>
              <a:rPr lang="fr-FR" sz="1300" i="1" dirty="0"/>
              <a:t>Code de l’Education, Art,R421-26 &amp; </a:t>
            </a:r>
            <a:r>
              <a:rPr lang="fr-FR" sz="1300" i="1" dirty="0" err="1"/>
              <a:t>sqq</a:t>
            </a:r>
            <a:endParaRPr lang="fr-FR" sz="1300" i="1" dirty="0"/>
          </a:p>
          <a:p>
            <a:pPr marL="0" indent="0" algn="ctr">
              <a:buNone/>
            </a:pPr>
            <a:endParaRPr lang="fr-FR" sz="1800" dirty="0"/>
          </a:p>
          <a:p>
            <a:pPr marL="0" indent="0" algn="ctr">
              <a:buNone/>
            </a:pPr>
            <a:r>
              <a:rPr lang="fr-FR" sz="1800" dirty="0"/>
              <a:t>Organe de </a:t>
            </a:r>
            <a:r>
              <a:rPr lang="fr-FR" sz="1800" b="1" dirty="0"/>
              <a:t>représentation</a:t>
            </a:r>
            <a:r>
              <a:rPr lang="fr-FR" sz="1800" dirty="0"/>
              <a:t> tous les membres de la communauté scolaire </a:t>
            </a:r>
          </a:p>
          <a:p>
            <a:pPr marL="0" indent="0" algn="ctr">
              <a:buNone/>
            </a:pPr>
            <a:r>
              <a:rPr lang="fr-FR" sz="1800" b="1" dirty="0" err="1"/>
              <a:t>Vertretung</a:t>
            </a:r>
            <a:r>
              <a:rPr lang="fr-FR" sz="1800" dirty="0"/>
              <a:t> der </a:t>
            </a:r>
            <a:r>
              <a:rPr lang="fr-FR" sz="1800" dirty="0" err="1"/>
              <a:t>Schulgemeinschaft</a:t>
            </a:r>
            <a:endParaRPr lang="fr-FR" sz="1800" dirty="0"/>
          </a:p>
          <a:p>
            <a:pPr marL="0" indent="0" algn="ctr">
              <a:buNone/>
            </a:pPr>
            <a:r>
              <a:rPr lang="fr-FR" sz="1800" b="1" dirty="0"/>
              <a:t>Représentative body </a:t>
            </a:r>
            <a:r>
              <a:rPr lang="fr-FR" sz="1800" dirty="0"/>
              <a:t>of all the </a:t>
            </a:r>
            <a:r>
              <a:rPr lang="fr-FR" sz="1800" dirty="0" err="1"/>
              <a:t>members</a:t>
            </a:r>
            <a:r>
              <a:rPr lang="fr-FR" sz="1800" dirty="0"/>
              <a:t> of the </a:t>
            </a:r>
            <a:r>
              <a:rPr lang="fr-FR" sz="1800" dirty="0" err="1"/>
              <a:t>Educational</a:t>
            </a:r>
            <a:r>
              <a:rPr lang="fr-FR" sz="1800" dirty="0"/>
              <a:t> Institution</a:t>
            </a:r>
          </a:p>
          <a:p>
            <a:pPr marL="0" indent="0" algn="ctr">
              <a:buNone/>
            </a:pPr>
            <a:endParaRPr lang="fr-FR" sz="1800" i="1" dirty="0"/>
          </a:p>
          <a:p>
            <a:pPr marL="0" indent="0" algn="ctr">
              <a:buNone/>
            </a:pPr>
            <a:r>
              <a:rPr lang="fr-FR" sz="1800" dirty="0"/>
              <a:t>Organe de </a:t>
            </a:r>
            <a:r>
              <a:rPr lang="fr-FR" sz="1800" b="1" dirty="0"/>
              <a:t>décision</a:t>
            </a:r>
            <a:r>
              <a:rPr lang="fr-FR" sz="1800" dirty="0"/>
              <a:t> d’un Etablissement Public Local d’Enseignement</a:t>
            </a:r>
          </a:p>
          <a:p>
            <a:pPr marL="0" indent="0" algn="ctr">
              <a:buNone/>
            </a:pPr>
            <a:r>
              <a:rPr lang="fr-FR" sz="1800" b="1" dirty="0" err="1"/>
              <a:t>Entscheidungsorgan</a:t>
            </a:r>
            <a:r>
              <a:rPr lang="fr-FR" sz="1800" dirty="0"/>
              <a:t> der </a:t>
            </a:r>
            <a:r>
              <a:rPr lang="fr-FR" sz="1800" dirty="0" err="1"/>
              <a:t>Schule</a:t>
            </a:r>
            <a:endParaRPr lang="fr-FR" sz="1800" dirty="0"/>
          </a:p>
          <a:p>
            <a:pPr marL="0" indent="0" algn="ctr">
              <a:buNone/>
            </a:pPr>
            <a:r>
              <a:rPr lang="fr-FR" sz="1800" b="1" dirty="0" err="1"/>
              <a:t>Decision</a:t>
            </a:r>
            <a:r>
              <a:rPr lang="fr-FR" sz="1800" b="1" dirty="0"/>
              <a:t> </a:t>
            </a:r>
            <a:r>
              <a:rPr lang="fr-FR" sz="1800" b="1" dirty="0" err="1"/>
              <a:t>making</a:t>
            </a:r>
            <a:r>
              <a:rPr lang="fr-FR" sz="1800" b="1" dirty="0"/>
              <a:t> </a:t>
            </a:r>
            <a:r>
              <a:rPr lang="fr-FR" sz="1800" b="1" dirty="0" err="1"/>
              <a:t>organ</a:t>
            </a:r>
            <a:r>
              <a:rPr lang="fr-FR" sz="1800" b="1" dirty="0"/>
              <a:t> </a:t>
            </a:r>
            <a:r>
              <a:rPr lang="fr-FR" sz="1800" dirty="0"/>
              <a:t>for </a:t>
            </a:r>
            <a:r>
              <a:rPr lang="fr-FR" sz="1800" dirty="0" err="1"/>
              <a:t>our</a:t>
            </a:r>
            <a:r>
              <a:rPr lang="fr-FR" sz="1800" dirty="0"/>
              <a:t> Local </a:t>
            </a:r>
            <a:r>
              <a:rPr lang="fr-FR" sz="1800" dirty="0" err="1"/>
              <a:t>Educational</a:t>
            </a:r>
            <a:r>
              <a:rPr lang="fr-FR" sz="1800" dirty="0"/>
              <a:t> Institution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6E7F41C-C154-4ED9-88A9-4D986706E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4584" y="0"/>
            <a:ext cx="8477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82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240C5A-46B7-40CD-9831-75E4DCD4B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sz="2800" dirty="0"/>
              <a:t>Composition</a:t>
            </a:r>
            <a:br>
              <a:rPr lang="fr-FR" sz="2800" dirty="0"/>
            </a:br>
            <a:r>
              <a:rPr lang="fr-FR" sz="2800" dirty="0" err="1"/>
              <a:t>Zusammensetzung</a:t>
            </a:r>
            <a:br>
              <a:rPr lang="fr-FR" sz="2800" dirty="0"/>
            </a:br>
            <a:r>
              <a:rPr lang="fr-FR" sz="2800" dirty="0"/>
              <a:t>Composition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C4A947-4AB1-407E-916F-2D4E2C30B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052918"/>
            <a:ext cx="10529454" cy="419548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b="1" dirty="0"/>
              <a:t>Membres / </a:t>
            </a:r>
            <a:r>
              <a:rPr lang="fr-FR" b="1" dirty="0" err="1"/>
              <a:t>Mitglieder</a:t>
            </a:r>
            <a:r>
              <a:rPr lang="fr-FR" b="1" dirty="0"/>
              <a:t> / </a:t>
            </a:r>
            <a:r>
              <a:rPr lang="fr-FR" b="1" dirty="0" err="1"/>
              <a:t>Members</a:t>
            </a:r>
            <a:r>
              <a:rPr lang="fr-FR" b="1" dirty="0"/>
              <a:t> : 35</a:t>
            </a:r>
          </a:p>
          <a:p>
            <a:pPr marL="0" indent="0" algn="ctr">
              <a:buNone/>
            </a:pPr>
            <a:endParaRPr lang="fr-FR" b="1" dirty="0"/>
          </a:p>
          <a:p>
            <a:pPr marL="0" indent="0" algn="ctr">
              <a:buNone/>
            </a:pPr>
            <a:r>
              <a:rPr lang="fr-FR" dirty="0"/>
              <a:t>Direction (5 - de droit) / </a:t>
            </a:r>
            <a:r>
              <a:rPr lang="fr-FR" dirty="0" err="1"/>
              <a:t>Direktion</a:t>
            </a:r>
            <a:r>
              <a:rPr lang="fr-FR" dirty="0"/>
              <a:t> (5 – de jure) / Direction (5 - de jure)</a:t>
            </a:r>
          </a:p>
          <a:p>
            <a:pPr marL="0" indent="0" algn="ctr">
              <a:buNone/>
            </a:pPr>
            <a:r>
              <a:rPr lang="fr-FR" b="1" dirty="0">
                <a:sym typeface="Wingdings" panose="05000000000000000000" pitchFamily="2" charset="2"/>
              </a:rPr>
              <a:t>*</a:t>
            </a:r>
            <a:endParaRPr lang="fr-FR" b="1" dirty="0"/>
          </a:p>
          <a:p>
            <a:pPr marL="0" indent="0" algn="ctr">
              <a:buNone/>
            </a:pPr>
            <a:r>
              <a:rPr lang="fr-FR" dirty="0"/>
              <a:t>Représentants des parents et des élèves (10 - élus) / </a:t>
            </a:r>
            <a:r>
              <a:rPr lang="fr-FR" dirty="0" err="1"/>
              <a:t>Elternvertreter</a:t>
            </a:r>
            <a:r>
              <a:rPr lang="fr-FR" dirty="0"/>
              <a:t>/</a:t>
            </a:r>
            <a:r>
              <a:rPr lang="fr-FR" dirty="0" err="1"/>
              <a:t>innen</a:t>
            </a:r>
            <a:r>
              <a:rPr lang="fr-FR" dirty="0"/>
              <a:t> &amp; </a:t>
            </a:r>
            <a:r>
              <a:rPr lang="fr-FR" dirty="0" err="1"/>
              <a:t>Vertreter</a:t>
            </a:r>
            <a:r>
              <a:rPr lang="fr-FR" dirty="0"/>
              <a:t>/</a:t>
            </a:r>
            <a:r>
              <a:rPr lang="fr-FR" dirty="0" err="1"/>
              <a:t>innen</a:t>
            </a:r>
            <a:r>
              <a:rPr lang="fr-FR" dirty="0"/>
              <a:t> der </a:t>
            </a:r>
            <a:r>
              <a:rPr lang="fr-FR" dirty="0" err="1"/>
              <a:t>Schülerschaft</a:t>
            </a:r>
            <a:r>
              <a:rPr lang="fr-FR" dirty="0"/>
              <a:t>  (10 – </a:t>
            </a:r>
            <a:r>
              <a:rPr lang="fr-FR" dirty="0" err="1"/>
              <a:t>gewählte</a:t>
            </a:r>
            <a:r>
              <a:rPr lang="fr-FR" dirty="0"/>
              <a:t>) / </a:t>
            </a:r>
            <a:r>
              <a:rPr lang="fr-FR" dirty="0" err="1"/>
              <a:t>Representatives</a:t>
            </a:r>
            <a:r>
              <a:rPr lang="fr-FR" dirty="0"/>
              <a:t> of parents &amp; </a:t>
            </a:r>
            <a:r>
              <a:rPr lang="fr-FR" dirty="0" err="1"/>
              <a:t>students</a:t>
            </a:r>
            <a:r>
              <a:rPr lang="fr-FR" dirty="0"/>
              <a:t> (10 – </a:t>
            </a:r>
            <a:r>
              <a:rPr lang="fr-FR" dirty="0" err="1"/>
              <a:t>elected</a:t>
            </a:r>
            <a:r>
              <a:rPr lang="fr-FR" dirty="0"/>
              <a:t>)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Représentants des personnels enseignants et non-enseignants (10 – élus) /</a:t>
            </a:r>
            <a:r>
              <a:rPr lang="fr-FR" dirty="0" err="1"/>
              <a:t>Vertreter</a:t>
            </a:r>
            <a:r>
              <a:rPr lang="fr-FR" dirty="0"/>
              <a:t>/</a:t>
            </a:r>
            <a:r>
              <a:rPr lang="fr-FR" dirty="0" err="1"/>
              <a:t>innen</a:t>
            </a:r>
            <a:r>
              <a:rPr lang="fr-FR" dirty="0"/>
              <a:t> des </a:t>
            </a:r>
            <a:r>
              <a:rPr lang="fr-FR" dirty="0" err="1"/>
              <a:t>Personals</a:t>
            </a:r>
            <a:r>
              <a:rPr lang="fr-FR" dirty="0"/>
              <a:t> (10 – </a:t>
            </a:r>
            <a:r>
              <a:rPr lang="fr-FR" dirty="0" err="1"/>
              <a:t>gewählte</a:t>
            </a:r>
            <a:r>
              <a:rPr lang="fr-FR" dirty="0"/>
              <a:t>) / </a:t>
            </a:r>
            <a:r>
              <a:rPr lang="fr-FR" dirty="0" err="1"/>
              <a:t>Representatives</a:t>
            </a:r>
            <a:r>
              <a:rPr lang="fr-FR" dirty="0"/>
              <a:t> of Staff (10 – </a:t>
            </a:r>
            <a:r>
              <a:rPr lang="fr-FR" dirty="0" err="1"/>
              <a:t>elected</a:t>
            </a:r>
            <a:r>
              <a:rPr lang="fr-FR" dirty="0"/>
              <a:t>)</a:t>
            </a:r>
          </a:p>
          <a:p>
            <a:pPr marL="0" indent="0" algn="ctr">
              <a:buNone/>
            </a:pPr>
            <a:r>
              <a:rPr lang="fr-FR" b="1" dirty="0"/>
              <a:t>*</a:t>
            </a:r>
          </a:p>
          <a:p>
            <a:pPr marL="0" indent="0" algn="ctr">
              <a:buNone/>
            </a:pPr>
            <a:r>
              <a:rPr lang="fr-FR" dirty="0"/>
              <a:t>Représentants des collectivités territoriales et des entités reconnues par l’Etat (10 - nommés) / </a:t>
            </a:r>
            <a:r>
              <a:rPr lang="fr-FR" dirty="0" err="1"/>
              <a:t>Vertreter</a:t>
            </a:r>
            <a:r>
              <a:rPr lang="fr-FR" dirty="0"/>
              <a:t> der </a:t>
            </a:r>
            <a:r>
              <a:rPr lang="fr-FR" dirty="0" err="1"/>
              <a:t>lokalen</a:t>
            </a:r>
            <a:r>
              <a:rPr lang="fr-FR" dirty="0"/>
              <a:t>, </a:t>
            </a:r>
            <a:r>
              <a:rPr lang="fr-FR" dirty="0" err="1"/>
              <a:t>regionalen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europäischen</a:t>
            </a:r>
            <a:r>
              <a:rPr lang="fr-FR" dirty="0"/>
              <a:t> </a:t>
            </a:r>
            <a:r>
              <a:rPr lang="fr-FR" dirty="0" err="1"/>
              <a:t>Gebietskörperschaften</a:t>
            </a:r>
            <a:r>
              <a:rPr lang="fr-FR" dirty="0"/>
              <a:t> (10 – </a:t>
            </a:r>
            <a:r>
              <a:rPr lang="fr-FR" dirty="0" err="1"/>
              <a:t>bennante</a:t>
            </a:r>
            <a:r>
              <a:rPr lang="fr-FR" dirty="0"/>
              <a:t>) </a:t>
            </a:r>
            <a:r>
              <a:rPr lang="fr-FR" dirty="0" err="1"/>
              <a:t>Representatives</a:t>
            </a:r>
            <a:r>
              <a:rPr lang="fr-FR" dirty="0"/>
              <a:t> of territorial </a:t>
            </a:r>
            <a:r>
              <a:rPr lang="fr-FR" dirty="0" err="1"/>
              <a:t>authorities</a:t>
            </a:r>
            <a:r>
              <a:rPr lang="fr-FR" dirty="0"/>
              <a:t> &amp; of </a:t>
            </a:r>
            <a:r>
              <a:rPr lang="fr-FR" dirty="0" err="1"/>
              <a:t>entities</a:t>
            </a:r>
            <a:r>
              <a:rPr lang="fr-FR" dirty="0"/>
              <a:t> </a:t>
            </a:r>
            <a:r>
              <a:rPr lang="fr-FR" dirty="0" err="1"/>
              <a:t>recognized</a:t>
            </a:r>
            <a:r>
              <a:rPr lang="fr-FR" dirty="0"/>
              <a:t> by the French State (10 – </a:t>
            </a:r>
            <a:r>
              <a:rPr lang="fr-FR" dirty="0" err="1"/>
              <a:t>designated</a:t>
            </a:r>
            <a:r>
              <a:rPr lang="fr-FR" dirty="0"/>
              <a:t>)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2A18525-A607-426A-B145-038BC18B4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4584" y="0"/>
            <a:ext cx="8477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276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E8E6F8-7E91-43B6-833B-23409383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sz="2800" dirty="0"/>
              <a:t>Rôle du Conseil d’Administration</a:t>
            </a:r>
            <a:br>
              <a:rPr lang="fr-FR" sz="2800" dirty="0"/>
            </a:br>
            <a:r>
              <a:rPr lang="de-DE" sz="2800" dirty="0"/>
              <a:t>Rolle des Verwaltungsrates</a:t>
            </a:r>
            <a:br>
              <a:rPr lang="de-DE" sz="2800" dirty="0"/>
            </a:br>
            <a:r>
              <a:rPr lang="de-DE" sz="2800" dirty="0" err="1"/>
              <a:t>Role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Administration Board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81A237-4E72-423C-9F2E-46BF9495D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052918"/>
            <a:ext cx="10543801" cy="4195481"/>
          </a:xfrm>
        </p:spPr>
        <p:txBody>
          <a:bodyPr/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Conseil du chef d’établissement de l’EES / </a:t>
            </a:r>
            <a:r>
              <a:rPr lang="fr-FR" dirty="0" err="1"/>
              <a:t>Beratunsgremium</a:t>
            </a:r>
            <a:r>
              <a:rPr lang="fr-FR" dirty="0"/>
              <a:t> </a:t>
            </a:r>
            <a:r>
              <a:rPr lang="fr-FR" dirty="0" err="1"/>
              <a:t>für</a:t>
            </a:r>
            <a:r>
              <a:rPr lang="fr-FR" dirty="0"/>
              <a:t> den </a:t>
            </a:r>
            <a:r>
              <a:rPr lang="fr-FR" dirty="0" err="1"/>
              <a:t>Schulleiter</a:t>
            </a:r>
            <a:r>
              <a:rPr lang="fr-FR" dirty="0"/>
              <a:t> /  Advisory body to the Head of the EES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Vote des décisions réglementaires internes, budgétaires / </a:t>
            </a:r>
            <a:r>
              <a:rPr lang="fr-FR" dirty="0" err="1"/>
              <a:t>Abstimmung</a:t>
            </a:r>
            <a:r>
              <a:rPr lang="fr-FR" dirty="0"/>
              <a:t> </a:t>
            </a:r>
            <a:r>
              <a:rPr lang="fr-FR" dirty="0" err="1"/>
              <a:t>über</a:t>
            </a:r>
            <a:r>
              <a:rPr lang="fr-FR" dirty="0"/>
              <a:t> </a:t>
            </a:r>
            <a:r>
              <a:rPr lang="fr-FR" dirty="0" err="1"/>
              <a:t>behördliche</a:t>
            </a:r>
            <a:r>
              <a:rPr lang="fr-FR" dirty="0"/>
              <a:t> </a:t>
            </a:r>
            <a:r>
              <a:rPr lang="fr-FR" dirty="0" err="1"/>
              <a:t>Entscheidungen</a:t>
            </a:r>
            <a:r>
              <a:rPr lang="fr-FR" dirty="0"/>
              <a:t> &amp; </a:t>
            </a:r>
            <a:r>
              <a:rPr lang="fr-FR" dirty="0" err="1"/>
              <a:t>über</a:t>
            </a:r>
            <a:r>
              <a:rPr lang="fr-FR" dirty="0"/>
              <a:t> </a:t>
            </a:r>
            <a:r>
              <a:rPr lang="de-DE" dirty="0"/>
              <a:t>Haushaltsentscheidungen /</a:t>
            </a:r>
            <a:r>
              <a:rPr lang="fr-FR" dirty="0"/>
              <a:t> Vote </a:t>
            </a:r>
            <a:r>
              <a:rPr lang="fr-FR" dirty="0" err="1"/>
              <a:t>upon</a:t>
            </a:r>
            <a:r>
              <a:rPr lang="fr-FR" dirty="0"/>
              <a:t> </a:t>
            </a:r>
            <a:r>
              <a:rPr lang="fr-FR" dirty="0" err="1"/>
              <a:t>regulatory</a:t>
            </a:r>
            <a:r>
              <a:rPr lang="fr-FR" dirty="0"/>
              <a:t> &amp; </a:t>
            </a:r>
            <a:r>
              <a:rPr lang="fr-FR" dirty="0" err="1"/>
              <a:t>budgetary</a:t>
            </a:r>
            <a:r>
              <a:rPr lang="fr-FR" dirty="0"/>
              <a:t> </a:t>
            </a:r>
            <a:r>
              <a:rPr lang="fr-FR" dirty="0" err="1"/>
              <a:t>decisions</a:t>
            </a: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Vote des grandes orientations pédagogiques de l’établissement / </a:t>
            </a:r>
            <a:r>
              <a:rPr lang="fr-FR" dirty="0" err="1"/>
              <a:t>Abstimmung</a:t>
            </a:r>
            <a:r>
              <a:rPr lang="fr-FR" dirty="0"/>
              <a:t> </a:t>
            </a:r>
            <a:r>
              <a:rPr lang="fr-FR" dirty="0" err="1"/>
              <a:t>über</a:t>
            </a:r>
            <a:r>
              <a:rPr lang="fr-FR" dirty="0"/>
              <a:t> </a:t>
            </a:r>
            <a:r>
              <a:rPr lang="de-DE" dirty="0"/>
              <a:t>wichtigsten pädagogischen Leitlinien / Vote upon </a:t>
            </a:r>
            <a:r>
              <a:rPr lang="de-DE" dirty="0" err="1"/>
              <a:t>main</a:t>
            </a:r>
            <a:r>
              <a:rPr lang="de-DE" dirty="0"/>
              <a:t> </a:t>
            </a:r>
            <a:r>
              <a:rPr lang="de-DE" dirty="0" err="1"/>
              <a:t>pedagogical</a:t>
            </a:r>
            <a:r>
              <a:rPr lang="de-DE" dirty="0"/>
              <a:t> </a:t>
            </a:r>
            <a:r>
              <a:rPr lang="de-DE" dirty="0" err="1"/>
              <a:t>orientations</a:t>
            </a:r>
            <a:endParaRPr lang="fr-FR" dirty="0"/>
          </a:p>
          <a:p>
            <a:pPr marL="0" indent="0" algn="just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64842AD-1917-4CBF-9600-EF3DDC9B3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17"/>
            <a:ext cx="184731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81C5D24-9DD1-427F-BEEE-0D3FE153A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4584" y="0"/>
            <a:ext cx="8477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70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D75805-BB78-4B60-92BF-5BD066EB3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sz="2800" dirty="0"/>
              <a:t>Composition de la liste des parents</a:t>
            </a:r>
            <a:br>
              <a:rPr lang="fr-FR" sz="2800" dirty="0"/>
            </a:br>
            <a:r>
              <a:rPr lang="fr-FR" sz="2800" dirty="0" err="1"/>
              <a:t>Zusammensetzung</a:t>
            </a:r>
            <a:r>
              <a:rPr lang="fr-FR" sz="2800" dirty="0"/>
              <a:t> der </a:t>
            </a:r>
            <a:r>
              <a:rPr lang="fr-FR" sz="2800" dirty="0" err="1"/>
              <a:t>Elternliste</a:t>
            </a:r>
            <a:br>
              <a:rPr lang="fr-FR" sz="2800" dirty="0"/>
            </a:br>
            <a:r>
              <a:rPr lang="fr-FR" sz="2800" dirty="0"/>
              <a:t>Composition of the </a:t>
            </a:r>
            <a:r>
              <a:rPr lang="fr-FR" sz="2800" dirty="0" err="1"/>
              <a:t>list</a:t>
            </a:r>
            <a:r>
              <a:rPr lang="fr-FR" sz="2800" dirty="0"/>
              <a:t> of parents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C234C0-79B0-4AF9-8B2B-B491C55CB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2052918"/>
            <a:ext cx="10529452" cy="4195481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14 membres / 14 </a:t>
            </a:r>
            <a:r>
              <a:rPr lang="fr-FR" b="1" dirty="0" err="1"/>
              <a:t>Mitglieder</a:t>
            </a:r>
            <a:r>
              <a:rPr lang="fr-FR" b="1" dirty="0"/>
              <a:t> / 14 </a:t>
            </a:r>
            <a:r>
              <a:rPr lang="fr-FR" b="1" dirty="0" err="1"/>
              <a:t>Members</a:t>
            </a:r>
            <a:r>
              <a:rPr lang="fr-FR" b="1" dirty="0"/>
              <a:t> :</a:t>
            </a:r>
          </a:p>
          <a:p>
            <a:pPr marL="0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7 titulaires / 7 </a:t>
            </a:r>
            <a:r>
              <a:rPr lang="fr-FR" dirty="0" err="1"/>
              <a:t>Vollmitglieder</a:t>
            </a:r>
            <a:r>
              <a:rPr lang="fr-FR" dirty="0"/>
              <a:t>  / 7 </a:t>
            </a:r>
            <a:r>
              <a:rPr lang="fr-FR" dirty="0" err="1"/>
              <a:t>incumbents</a:t>
            </a:r>
            <a:endParaRPr lang="fr-F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7 suppléants / 7 </a:t>
            </a:r>
            <a:r>
              <a:rPr lang="fr-FR" dirty="0" err="1"/>
              <a:t>Stellvertreter</a:t>
            </a:r>
            <a:r>
              <a:rPr lang="fr-FR" dirty="0"/>
              <a:t> / 7 </a:t>
            </a:r>
            <a:r>
              <a:rPr lang="fr-FR" dirty="0" err="1"/>
              <a:t>deputies</a:t>
            </a:r>
            <a:endParaRPr lang="fr-FR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1800" dirty="0"/>
              <a:t>3 pour la Maternelle et le Primaire / 3 </a:t>
            </a:r>
            <a:r>
              <a:rPr lang="fr-FR" sz="1800" dirty="0" err="1"/>
              <a:t>für</a:t>
            </a:r>
            <a:r>
              <a:rPr lang="fr-FR" sz="1800" dirty="0"/>
              <a:t> </a:t>
            </a:r>
            <a:r>
              <a:rPr lang="fr-FR" sz="1800" dirty="0" err="1"/>
              <a:t>Kindergarten</a:t>
            </a:r>
            <a:r>
              <a:rPr lang="fr-FR" sz="1800" dirty="0"/>
              <a:t> </a:t>
            </a:r>
            <a:r>
              <a:rPr lang="fr-FR" sz="1800" dirty="0" err="1"/>
              <a:t>und</a:t>
            </a:r>
            <a:r>
              <a:rPr lang="fr-FR" sz="1800" dirty="0"/>
              <a:t> </a:t>
            </a:r>
            <a:r>
              <a:rPr lang="fr-FR" sz="1800" dirty="0" err="1"/>
              <a:t>Primarschule</a:t>
            </a:r>
            <a:r>
              <a:rPr lang="fr-FR" sz="1800" dirty="0"/>
              <a:t> / 3 for Nursery and </a:t>
            </a:r>
            <a:r>
              <a:rPr lang="fr-FR" sz="1800" dirty="0" err="1"/>
              <a:t>Primary</a:t>
            </a:r>
            <a:endParaRPr lang="fr-FR" sz="1800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1800" dirty="0"/>
              <a:t>4 pour le Secondaire / 4 </a:t>
            </a:r>
            <a:r>
              <a:rPr lang="fr-FR" sz="1800" dirty="0" err="1"/>
              <a:t>für</a:t>
            </a:r>
            <a:r>
              <a:rPr lang="fr-FR" sz="1800" dirty="0"/>
              <a:t> die </a:t>
            </a:r>
            <a:r>
              <a:rPr lang="fr-FR" sz="1800" dirty="0" err="1"/>
              <a:t>Sekundarschule</a:t>
            </a:r>
            <a:r>
              <a:rPr lang="fr-FR" sz="1800" dirty="0"/>
              <a:t> / 4 for </a:t>
            </a:r>
            <a:r>
              <a:rPr lang="fr-FR" sz="1800" dirty="0" err="1"/>
              <a:t>Secondary</a:t>
            </a:r>
            <a:endParaRPr lang="fr-FR" sz="1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Équilibre entre les  3 langues / </a:t>
            </a:r>
            <a:r>
              <a:rPr lang="fr-FR" dirty="0" err="1"/>
              <a:t>Gleichgewicht</a:t>
            </a:r>
            <a:r>
              <a:rPr lang="fr-FR" dirty="0"/>
              <a:t> </a:t>
            </a:r>
            <a:r>
              <a:rPr lang="fr-FR" dirty="0" err="1"/>
              <a:t>zwischen</a:t>
            </a:r>
            <a:r>
              <a:rPr lang="fr-FR" dirty="0"/>
              <a:t> den 3 </a:t>
            </a:r>
            <a:r>
              <a:rPr lang="fr-FR" dirty="0" err="1"/>
              <a:t>Sprachen</a:t>
            </a:r>
            <a:r>
              <a:rPr lang="fr-FR" dirty="0"/>
              <a:t> / Balance </a:t>
            </a:r>
            <a:r>
              <a:rPr lang="fr-FR" dirty="0" err="1"/>
              <a:t>among</a:t>
            </a:r>
            <a:r>
              <a:rPr lang="fr-FR" dirty="0"/>
              <a:t> the 3 main </a:t>
            </a:r>
            <a:r>
              <a:rPr lang="fr-FR" dirty="0" err="1"/>
              <a:t>languages</a:t>
            </a:r>
            <a:endParaRPr lang="fr-F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fr-FR" dirty="0"/>
              <a:t>Principe de parité </a:t>
            </a:r>
            <a:r>
              <a:rPr lang="fr-FR" b="1" dirty="0">
                <a:latin typeface="Century Gothic" panose="020B0502020202020204" pitchFamily="34" charset="0"/>
              </a:rPr>
              <a:t>♀♂</a:t>
            </a:r>
            <a:r>
              <a:rPr lang="fr-FR" dirty="0"/>
              <a:t> / </a:t>
            </a:r>
            <a:r>
              <a:rPr lang="fr-FR" dirty="0" err="1"/>
              <a:t>Paritätprinzip</a:t>
            </a:r>
            <a:r>
              <a:rPr lang="fr-FR" dirty="0"/>
              <a:t> </a:t>
            </a:r>
            <a:r>
              <a:rPr lang="fr-FR" b="1" dirty="0">
                <a:latin typeface="Century Gothic" panose="020B0502020202020204" pitchFamily="34" charset="0"/>
              </a:rPr>
              <a:t>♀♂</a:t>
            </a:r>
            <a:r>
              <a:rPr lang="fr-FR" dirty="0"/>
              <a:t> / </a:t>
            </a:r>
            <a:r>
              <a:rPr lang="fr-FR" dirty="0" err="1"/>
              <a:t>Parity</a:t>
            </a:r>
            <a:r>
              <a:rPr lang="fr-FR" dirty="0"/>
              <a:t> </a:t>
            </a:r>
            <a:r>
              <a:rPr lang="fr-FR" dirty="0" err="1"/>
              <a:t>principle</a:t>
            </a:r>
            <a:r>
              <a:rPr lang="fr-FR" dirty="0"/>
              <a:t> </a:t>
            </a:r>
            <a:r>
              <a:rPr lang="fr-FR" b="1" dirty="0">
                <a:latin typeface="Century Gothic" panose="020B0502020202020204" pitchFamily="34" charset="0"/>
              </a:rPr>
              <a:t>♀♂</a:t>
            </a:r>
            <a:endParaRPr lang="fr-FR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83F787C-B305-4642-8CAA-0EA3B1CEF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4584" y="0"/>
            <a:ext cx="8477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471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ABA13A-E6E5-409D-B42F-025F207FC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sz="2800" dirty="0"/>
              <a:t>Calendrier</a:t>
            </a:r>
            <a:br>
              <a:rPr lang="fr-FR" sz="2800" dirty="0"/>
            </a:br>
            <a:r>
              <a:rPr lang="fr-FR" sz="2800" dirty="0" err="1"/>
              <a:t>Zeitplan</a:t>
            </a:r>
            <a:br>
              <a:rPr lang="fr-FR" sz="2800" dirty="0"/>
            </a:br>
            <a:r>
              <a:rPr lang="fr-FR" sz="2800" dirty="0"/>
              <a:t>Agenda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8BA9E7-08D9-445B-B019-DCFC6F605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052918"/>
            <a:ext cx="10529454" cy="419548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fr-FR" dirty="0"/>
              <a:t>Date limite de dépôt des candidatures / </a:t>
            </a:r>
            <a:r>
              <a:rPr lang="fr-FR" dirty="0" err="1"/>
              <a:t>Bewerbungsfrit</a:t>
            </a:r>
            <a:r>
              <a:rPr lang="fr-FR" dirty="0"/>
              <a:t>/ Deadline for </a:t>
            </a:r>
            <a:r>
              <a:rPr lang="fr-FR" dirty="0" err="1"/>
              <a:t>submission</a:t>
            </a:r>
            <a:r>
              <a:rPr lang="fr-FR" dirty="0"/>
              <a:t> of candidatures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300" b="1" dirty="0"/>
              <a:t>30/09/2019 – 2019/09/30</a:t>
            </a:r>
          </a:p>
          <a:p>
            <a:pPr algn="ctr"/>
            <a:endParaRPr lang="fr-FR" dirty="0"/>
          </a:p>
          <a:p>
            <a:pPr marL="0" indent="0" algn="ctr">
              <a:buNone/>
            </a:pPr>
            <a:r>
              <a:rPr lang="fr-FR" dirty="0"/>
              <a:t>Date limite de remplacement d’un candidat / </a:t>
            </a:r>
            <a:r>
              <a:rPr lang="fr-FR" dirty="0" err="1"/>
              <a:t>Frist</a:t>
            </a:r>
            <a:r>
              <a:rPr lang="fr-FR" dirty="0"/>
              <a:t>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Kandidatenersetzung</a:t>
            </a:r>
            <a:r>
              <a:rPr lang="fr-FR" dirty="0"/>
              <a:t> / Deadline for </a:t>
            </a:r>
            <a:r>
              <a:rPr lang="fr-FR" dirty="0" err="1"/>
              <a:t>any</a:t>
            </a:r>
            <a:r>
              <a:rPr lang="fr-FR" dirty="0"/>
              <a:t> change of a candidate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300" b="1" dirty="0"/>
              <a:t>02/10/2019 – 2019/10/02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Elections / </a:t>
            </a:r>
            <a:r>
              <a:rPr lang="fr-FR" dirty="0" err="1"/>
              <a:t>Wahlen</a:t>
            </a: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600" b="1" dirty="0"/>
              <a:t>11/10/2019 – 2019/10/11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607789F-9A31-4CB2-9B38-AFC9915BF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4584" y="0"/>
            <a:ext cx="8477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57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788</TotalTime>
  <Words>428</Words>
  <Application>Microsoft Office PowerPoint</Application>
  <PresentationFormat>Grand écran</PresentationFormat>
  <Paragraphs>53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Ion</vt:lpstr>
      <vt:lpstr>Conseil d’administration  Verwaltungsrat  Administration Board  </vt:lpstr>
      <vt:lpstr>Statut légal Rechtsstatus    Legal Status </vt:lpstr>
      <vt:lpstr>Composition Zusammensetzung Composition</vt:lpstr>
      <vt:lpstr>Rôle du Conseil d’Administration Rolle des Verwaltungsrates Role of the Administration Board </vt:lpstr>
      <vt:lpstr>Composition de la liste des parents Zusammensetzung der Elternliste Composition of the list of parents</vt:lpstr>
      <vt:lpstr>Calendrier Zeitplan 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d’administration  Verwaltungsrat  Administration Board</dc:title>
  <dc:creator>dir</dc:creator>
  <cp:lastModifiedBy>dir</cp:lastModifiedBy>
  <cp:revision>27</cp:revision>
  <cp:lastPrinted>2019-09-17T08:57:11Z</cp:lastPrinted>
  <dcterms:created xsi:type="dcterms:W3CDTF">2019-09-16T08:45:17Z</dcterms:created>
  <dcterms:modified xsi:type="dcterms:W3CDTF">2019-09-17T13:17:09Z</dcterms:modified>
</cp:coreProperties>
</file>