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98" r:id="rId2"/>
    <p:sldId id="280" r:id="rId3"/>
    <p:sldId id="282" r:id="rId4"/>
    <p:sldId id="259" r:id="rId5"/>
    <p:sldId id="260" r:id="rId6"/>
    <p:sldId id="261" r:id="rId7"/>
    <p:sldId id="295" r:id="rId8"/>
    <p:sldId id="297" r:id="rId9"/>
    <p:sldId id="293" r:id="rId10"/>
    <p:sldId id="291" r:id="rId1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Ellipse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5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3A6CD-E405-4126-B91F-3CE71858510A}" type="datetimeFigureOut">
              <a:rPr lang="fr-FR"/>
              <a:pPr>
                <a:defRPr/>
              </a:pPr>
              <a:t>19/12/2017</a:t>
            </a:fld>
            <a:endParaRPr lang="fr-FR"/>
          </a:p>
        </p:txBody>
      </p:sp>
      <p:sp>
        <p:nvSpPr>
          <p:cNvPr id="16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7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49FCB-9C02-4395-8499-6FD039E88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5A3BE-153C-4058-9A8B-8E51D68B3111}" type="datetimeFigureOut">
              <a:rPr lang="fr-FR"/>
              <a:pPr>
                <a:defRPr/>
              </a:pPr>
              <a:t>19/12/2017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B89F8-1A3B-47F5-9132-AA2751471A6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Ellipse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Ellipse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EED29-9178-46D2-B9DA-B7943170BE6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4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4B4F4-B52E-4971-967F-70AA196E0A25}" type="datetimeFigureOut">
              <a:rPr lang="fr-FR"/>
              <a:pPr>
                <a:defRPr/>
              </a:pPr>
              <a:t>19/12/2017</a:t>
            </a:fld>
            <a:endParaRPr lang="fr-FR"/>
          </a:p>
        </p:txBody>
      </p:sp>
      <p:sp>
        <p:nvSpPr>
          <p:cNvPr id="15" name="Espace réservé du pied de page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341FB-5BCB-420C-8C74-C685BBECAFE5}" type="datetimeFigureOut">
              <a:rPr lang="fr-FR"/>
              <a:pPr>
                <a:defRPr/>
              </a:pPr>
              <a:t>19/12/2017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6AC43-6AC2-4F4E-B1BD-A00B85B4E50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Ellipse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Ellipse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6" name="Espace réservé de la date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58DEB-DBD5-42EE-93B5-8206B72FBDA3}" type="datetimeFigureOut">
              <a:rPr lang="fr-FR"/>
              <a:pPr>
                <a:defRPr/>
              </a:pPr>
              <a:t>19/12/2017</a:t>
            </a:fld>
            <a:endParaRPr lang="fr-FR"/>
          </a:p>
        </p:txBody>
      </p:sp>
      <p:sp>
        <p:nvSpPr>
          <p:cNvPr id="1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5972D-FBEC-4336-B0A4-011FD91FDFC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7A7A6-2716-4853-93DD-B6DDDB1798FC}" type="datetimeFigureOut">
              <a:rPr lang="fr-FR"/>
              <a:pPr>
                <a:defRPr/>
              </a:pPr>
              <a:t>19/12/2017</a:t>
            </a:fld>
            <a:endParaRPr lang="fr-FR"/>
          </a:p>
        </p:txBody>
      </p:sp>
      <p:sp>
        <p:nvSpPr>
          <p:cNvPr id="7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0D73B-B10A-4320-87E1-1DCD42551D7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cteur droit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Ellipse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Ellipse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8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87F4C-6344-4B4D-822D-CB80D49EDA81}" type="datetimeFigureOut">
              <a:rPr lang="fr-FR"/>
              <a:pPr>
                <a:defRPr/>
              </a:pPr>
              <a:t>19/12/2017</a:t>
            </a:fld>
            <a:endParaRPr lang="fr-FR"/>
          </a:p>
        </p:txBody>
      </p:sp>
      <p:sp>
        <p:nvSpPr>
          <p:cNvPr id="19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86DB6-9B28-4C59-B671-57DE27B439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0F0D9-23BE-4747-84AB-C6018AF8DBF7}" type="datetimeFigureOut">
              <a:rPr lang="fr-FR"/>
              <a:pPr>
                <a:defRPr/>
              </a:pPr>
              <a:t>19/12/2017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BFC5E-0B01-4E01-89ED-686C842F56A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8EA09-B7B3-473D-AC39-62CFD608767A}" type="datetimeFigureOut">
              <a:rPr lang="fr-FR"/>
              <a:pPr>
                <a:defRPr/>
              </a:pPr>
              <a:t>19/12/2017</a:t>
            </a:fld>
            <a:endParaRPr lang="fr-FR"/>
          </a:p>
        </p:txBody>
      </p:sp>
      <p:sp>
        <p:nvSpPr>
          <p:cNvPr id="9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196F59E-ACCE-448D-AA4E-076846790B2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Ellipse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Ellipse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6" name="Espace réservé du numéro de diapositive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B60E8-FE5A-4165-8DD7-DD329FC699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7" name="Espace réservé de la date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78F7D-57BC-4D64-B70A-17B4D15D3A7E}" type="datetimeFigureOut">
              <a:rPr lang="fr-FR"/>
              <a:pPr>
                <a:defRPr/>
              </a:pPr>
              <a:t>19/12/2017</a:t>
            </a:fld>
            <a:endParaRPr lang="fr-FR"/>
          </a:p>
        </p:txBody>
      </p:sp>
      <p:sp>
        <p:nvSpPr>
          <p:cNvPr id="18" name="Espace réservé du pied de page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Ellipse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Ellipse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6" name="Espace réservé du numéro de diapositive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4E827-AFE9-4625-8FEB-8E33539E45A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7" name="Espace réservé de la date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D6C95-AFFC-4F06-9B0D-52634F9B678D}" type="datetimeFigureOut">
              <a:rPr lang="fr-FR"/>
              <a:pPr>
                <a:defRPr/>
              </a:pPr>
              <a:t>19/12/2017</a:t>
            </a:fld>
            <a:endParaRPr lang="fr-FR"/>
          </a:p>
        </p:txBody>
      </p:sp>
      <p:sp>
        <p:nvSpPr>
          <p:cNvPr id="18" name="Espace réservé du pied de page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B421FAD-E475-425B-952F-5B9B909C1E95}" type="datetimeFigureOut">
              <a:rPr lang="fr-FR"/>
              <a:pPr>
                <a:defRPr/>
              </a:pPr>
              <a:t>19/12/2017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Ellipse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7B98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94D0847-24FC-4E7E-98CC-C3163AABA8F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8" name="Espace réservé du titre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39" name="Espace réservé du texte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re 1"/>
          <p:cNvSpPr>
            <a:spLocks noGrp="1"/>
          </p:cNvSpPr>
          <p:nvPr>
            <p:ph type="ctrTitle"/>
          </p:nvPr>
        </p:nvSpPr>
        <p:spPr>
          <a:xfrm>
            <a:off x="722313" y="2781300"/>
            <a:ext cx="7772400" cy="1584325"/>
          </a:xfrm>
        </p:spPr>
        <p:txBody>
          <a:bodyPr/>
          <a:lstStyle/>
          <a:p>
            <a:pPr eaLnBrk="1" hangingPunct="1"/>
            <a:r>
              <a:rPr lang="fr-FR" sz="4000" dirty="0" smtClean="0">
                <a:solidFill>
                  <a:schemeClr val="tx1"/>
                </a:solidFill>
              </a:rPr>
              <a:t>S4 Options and </a:t>
            </a:r>
            <a:r>
              <a:rPr lang="fr-FR" sz="4000" dirty="0" err="1" smtClean="0">
                <a:solidFill>
                  <a:schemeClr val="tx1"/>
                </a:solidFill>
              </a:rPr>
              <a:t>Choices</a:t>
            </a:r>
            <a:r>
              <a:rPr lang="fr-FR" sz="4000" dirty="0" smtClean="0">
                <a:solidFill>
                  <a:schemeClr val="tx1"/>
                </a:solidFill>
              </a:rPr>
              <a:t/>
            </a:r>
            <a:br>
              <a:rPr lang="fr-FR" sz="4000" dirty="0" smtClean="0">
                <a:solidFill>
                  <a:schemeClr val="tx1"/>
                </a:solidFill>
              </a:rPr>
            </a:br>
            <a:r>
              <a:rPr lang="fr-FR" sz="4000" dirty="0" smtClean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13314" name="Image 3" descr="logoees texte 7cmh-72 dp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8" y="285750"/>
            <a:ext cx="1071562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re 1"/>
          <p:cNvSpPr>
            <a:spLocks noGrp="1"/>
          </p:cNvSpPr>
          <p:nvPr>
            <p:ph type="title"/>
          </p:nvPr>
        </p:nvSpPr>
        <p:spPr>
          <a:xfrm>
            <a:off x="1000125" y="228600"/>
            <a:ext cx="7835900" cy="758825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rgbClr val="0070C0"/>
                </a:solidFill>
              </a:rPr>
              <a:t>Baccalaureate </a:t>
            </a: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511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5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860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5194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Verdan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Verdana" pitchFamily="34" charset="0"/>
                        </a:rPr>
                        <a:t>Ecrit</a:t>
                      </a:r>
                      <a:r>
                        <a:rPr lang="fr-FR" sz="1200" baseline="0" dirty="0" smtClean="0">
                          <a:latin typeface="Verdana" pitchFamily="34" charset="0"/>
                        </a:rPr>
                        <a:t>  :</a:t>
                      </a:r>
                    </a:p>
                    <a:p>
                      <a:pPr algn="ctr"/>
                      <a:r>
                        <a:rPr lang="fr-FR" sz="1200" baseline="0" dirty="0" smtClean="0">
                          <a:latin typeface="Verdana" pitchFamily="34" charset="0"/>
                        </a:rPr>
                        <a:t>5 épreuves</a:t>
                      </a:r>
                      <a:endParaRPr lang="fr-FR" sz="1200" dirty="0" smtClean="0">
                        <a:latin typeface="Verdana" pitchFamily="34" charset="0"/>
                      </a:endParaRPr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endParaRPr lang="fr-FR" sz="1200" dirty="0">
                        <a:latin typeface="Verdan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200" dirty="0">
                        <a:latin typeface="Verdana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Verdana" pitchFamily="34" charset="0"/>
                        </a:rPr>
                        <a:t>Oral :</a:t>
                      </a:r>
                    </a:p>
                    <a:p>
                      <a:pPr algn="ctr"/>
                      <a:r>
                        <a:rPr lang="fr-FR" sz="1200" dirty="0" smtClean="0">
                          <a:latin typeface="Verdana" pitchFamily="34" charset="0"/>
                        </a:rPr>
                        <a:t>3 épreuves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Verdana" pitchFamily="34" charset="0"/>
                        </a:rPr>
                        <a:t>1</a:t>
                      </a:r>
                      <a:endParaRPr lang="fr-FR" sz="1200" dirty="0">
                        <a:latin typeface="Verdana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Langue I ou </a:t>
                      </a:r>
                      <a:r>
                        <a:rPr lang="fr-FR" sz="1400" dirty="0" err="1" smtClean="0">
                          <a:latin typeface="Verdana" pitchFamily="34" charset="0"/>
                        </a:rPr>
                        <a:t>Approf</a:t>
                      </a:r>
                      <a:r>
                        <a:rPr lang="fr-FR" sz="1400" dirty="0" smtClean="0">
                          <a:latin typeface="Verdana" pitchFamily="34" charset="0"/>
                        </a:rPr>
                        <a:t>  LI</a:t>
                      </a:r>
                      <a:endParaRPr lang="fr-FR" sz="1400" dirty="0">
                        <a:latin typeface="Verdan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Verdana" pitchFamily="34" charset="0"/>
                        </a:rPr>
                        <a:t>1</a:t>
                      </a:r>
                      <a:endParaRPr lang="fr-FR" sz="1200" dirty="0">
                        <a:latin typeface="Verdana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Langue I ou </a:t>
                      </a:r>
                      <a:r>
                        <a:rPr lang="fr-FR" sz="1400" dirty="0" err="1" smtClean="0">
                          <a:latin typeface="Verdana" pitchFamily="34" charset="0"/>
                        </a:rPr>
                        <a:t>Approf</a:t>
                      </a:r>
                      <a:r>
                        <a:rPr lang="fr-FR" sz="1400" dirty="0" smtClean="0">
                          <a:latin typeface="Verdana" pitchFamily="34" charset="0"/>
                        </a:rPr>
                        <a:t> LI</a:t>
                      </a:r>
                      <a:endParaRPr lang="fr-FR" sz="1400" dirty="0">
                        <a:latin typeface="Verdan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Verdana" pitchFamily="34" charset="0"/>
                        </a:rPr>
                        <a:t>2</a:t>
                      </a:r>
                      <a:endParaRPr lang="fr-FR" sz="1200" dirty="0">
                        <a:latin typeface="Verdana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Langue II ou </a:t>
                      </a:r>
                      <a:r>
                        <a:rPr lang="fr-FR" sz="1400" dirty="0" err="1" smtClean="0">
                          <a:latin typeface="Verdana" pitchFamily="34" charset="0"/>
                        </a:rPr>
                        <a:t>Approf</a:t>
                      </a:r>
                      <a:r>
                        <a:rPr lang="fr-FR" sz="1400" dirty="0" smtClean="0">
                          <a:latin typeface="Verdana" pitchFamily="34" charset="0"/>
                        </a:rPr>
                        <a:t> LII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Verdana" pitchFamily="34" charset="0"/>
                        </a:rPr>
                        <a:t>2</a:t>
                      </a:r>
                      <a:endParaRPr lang="fr-FR" sz="1200" dirty="0">
                        <a:latin typeface="Verdana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Langue II ou </a:t>
                      </a:r>
                      <a:r>
                        <a:rPr lang="fr-FR" sz="1400" dirty="0" err="1" smtClean="0">
                          <a:latin typeface="Verdana" pitchFamily="34" charset="0"/>
                        </a:rPr>
                        <a:t>Approf</a:t>
                      </a:r>
                      <a:r>
                        <a:rPr lang="fr-FR" sz="1400" dirty="0" smtClean="0">
                          <a:latin typeface="Verdana" pitchFamily="34" charset="0"/>
                        </a:rPr>
                        <a:t> LII</a:t>
                      </a:r>
                    </a:p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Histoire (2 ou 4 p.)</a:t>
                      </a:r>
                    </a:p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Géographie (2 ou 4 p.)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Verdana" pitchFamily="34" charset="0"/>
                        </a:rPr>
                        <a:t>3</a:t>
                      </a:r>
                      <a:endParaRPr lang="fr-FR" sz="1200" dirty="0">
                        <a:latin typeface="Verdana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Mathématiques</a:t>
                      </a:r>
                      <a:r>
                        <a:rPr lang="fr-FR" sz="1400" baseline="0" dirty="0" smtClean="0">
                          <a:latin typeface="Verdana" pitchFamily="34" charset="0"/>
                        </a:rPr>
                        <a:t> 3 ou 5 p</a:t>
                      </a:r>
                      <a:endParaRPr lang="fr-FR" sz="1400" dirty="0">
                        <a:latin typeface="Verdan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Verdana" pitchFamily="34" charset="0"/>
                        </a:rPr>
                        <a:t>3</a:t>
                      </a:r>
                      <a:endParaRPr lang="fr-FR" sz="1200" dirty="0">
                        <a:latin typeface="Verdana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165225" indent="-1165225"/>
                      <a:r>
                        <a:rPr lang="fr-FR" sz="1400" dirty="0" smtClean="0">
                          <a:latin typeface="Verdana" pitchFamily="34" charset="0"/>
                        </a:rPr>
                        <a:t>Math </a:t>
                      </a:r>
                      <a:r>
                        <a:rPr lang="fr-FR" sz="1400" dirty="0" err="1" smtClean="0">
                          <a:latin typeface="Verdana" pitchFamily="34" charset="0"/>
                        </a:rPr>
                        <a:t>approf</a:t>
                      </a:r>
                      <a:r>
                        <a:rPr lang="fr-FR" sz="1400" dirty="0" smtClean="0">
                          <a:latin typeface="Verdana" pitchFamily="34" charset="0"/>
                        </a:rPr>
                        <a:t> (</a:t>
                      </a:r>
                      <a:r>
                        <a:rPr lang="fr-FR" sz="1400" i="1" dirty="0" smtClean="0">
                          <a:latin typeface="Verdana" pitchFamily="34" charset="0"/>
                        </a:rPr>
                        <a:t>obligatoire</a:t>
                      </a:r>
                      <a:r>
                        <a:rPr lang="fr-FR" sz="1400" i="1" baseline="0" dirty="0" smtClean="0">
                          <a:latin typeface="Verdana" pitchFamily="34" charset="0"/>
                        </a:rPr>
                        <a:t> pour les élèves concernés</a:t>
                      </a:r>
                      <a:r>
                        <a:rPr lang="fr-FR" sz="1400" dirty="0" smtClean="0">
                          <a:latin typeface="Verdana" pitchFamily="34" charset="0"/>
                        </a:rPr>
                        <a:t>)</a:t>
                      </a:r>
                    </a:p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ou Philosophie (2 ou 4 p)</a:t>
                      </a:r>
                    </a:p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ou Langue III</a:t>
                      </a:r>
                    </a:p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ou</a:t>
                      </a:r>
                      <a:r>
                        <a:rPr lang="fr-FR" sz="1400" baseline="0" dirty="0" smtClean="0">
                          <a:latin typeface="Verdana" pitchFamily="34" charset="0"/>
                        </a:rPr>
                        <a:t> Langue IV</a:t>
                      </a:r>
                    </a:p>
                    <a:p>
                      <a:r>
                        <a:rPr lang="fr-FR" sz="1400" baseline="0" dirty="0" smtClean="0">
                          <a:latin typeface="Verdana" pitchFamily="34" charset="0"/>
                        </a:rPr>
                        <a:t>ou </a:t>
                      </a:r>
                      <a:r>
                        <a:rPr lang="fr-FR" sz="1400" dirty="0" smtClean="0">
                          <a:latin typeface="Verdana" pitchFamily="34" charset="0"/>
                        </a:rPr>
                        <a:t>Biologie (2 ou</a:t>
                      </a:r>
                      <a:r>
                        <a:rPr lang="fr-FR" sz="1400" baseline="0" dirty="0" smtClean="0">
                          <a:latin typeface="Verdana" pitchFamily="34" charset="0"/>
                        </a:rPr>
                        <a:t> 4 p)</a:t>
                      </a:r>
                      <a:endParaRPr lang="fr-FR" sz="1400" dirty="0" smtClean="0">
                        <a:latin typeface="Verdana" pitchFamily="34" charset="0"/>
                      </a:endParaRPr>
                    </a:p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ou</a:t>
                      </a:r>
                      <a:r>
                        <a:rPr lang="fr-FR" sz="1400" baseline="0" dirty="0" smtClean="0">
                          <a:latin typeface="Verdana" pitchFamily="34" charset="0"/>
                        </a:rPr>
                        <a:t> </a:t>
                      </a:r>
                      <a:r>
                        <a:rPr lang="fr-FR" sz="1400" dirty="0" smtClean="0">
                          <a:latin typeface="Verdana" pitchFamily="34" charset="0"/>
                        </a:rPr>
                        <a:t>Chimie (4</a:t>
                      </a:r>
                      <a:r>
                        <a:rPr lang="fr-FR" sz="1400" baseline="0" dirty="0" smtClean="0">
                          <a:latin typeface="Verdana" pitchFamily="34" charset="0"/>
                        </a:rPr>
                        <a:t> p)</a:t>
                      </a:r>
                      <a:endParaRPr lang="fr-FR" sz="1400" dirty="0" smtClean="0">
                        <a:latin typeface="Verdana" pitchFamily="34" charset="0"/>
                      </a:endParaRPr>
                    </a:p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ou Physique (4 p)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Verdana" pitchFamily="34" charset="0"/>
                        </a:rPr>
                        <a:t>4</a:t>
                      </a:r>
                      <a:endParaRPr lang="fr-FR" sz="1200" dirty="0">
                        <a:latin typeface="Verdana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Option 4 p</a:t>
                      </a:r>
                      <a:endParaRPr lang="fr-FR" sz="1400" dirty="0">
                        <a:latin typeface="Verdan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Verdana" pitchFamily="34" charset="0"/>
                        </a:rPr>
                        <a:t>5</a:t>
                      </a:r>
                      <a:endParaRPr lang="fr-FR" sz="1200" dirty="0">
                        <a:latin typeface="Verdana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Verdana" pitchFamily="34" charset="0"/>
                        </a:rPr>
                        <a:t>Option 4 p</a:t>
                      </a:r>
                      <a:endParaRPr lang="fr-FR" sz="1400" dirty="0">
                        <a:latin typeface="Verdana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25040">
                <a:tc gridSpan="3">
                  <a:txBody>
                    <a:bodyPr/>
                    <a:lstStyle/>
                    <a:p>
                      <a:endParaRPr lang="fr-FR" sz="1200" dirty="0" smtClean="0">
                        <a:latin typeface="Verdana" pitchFamily="34" charset="0"/>
                      </a:endParaRPr>
                    </a:p>
                    <a:p>
                      <a:r>
                        <a:rPr lang="fr-FR" sz="1200" b="1" i="1" dirty="0" smtClean="0">
                          <a:latin typeface="Verdana" pitchFamily="34" charset="0"/>
                        </a:rPr>
                        <a:t>Rappel des options 4 p.  possibles </a:t>
                      </a:r>
                    </a:p>
                    <a:p>
                      <a:r>
                        <a:rPr lang="fr-FR" sz="1000" b="1" i="1" dirty="0" smtClean="0">
                          <a:latin typeface="Verdana" pitchFamily="34" charset="0"/>
                        </a:rPr>
                        <a:t>(toutes ne</a:t>
                      </a:r>
                      <a:r>
                        <a:rPr lang="fr-FR" sz="1000" b="1" i="1" baseline="0" dirty="0" smtClean="0">
                          <a:latin typeface="Verdana" pitchFamily="34" charset="0"/>
                        </a:rPr>
                        <a:t> seront pas proposées à l’EES) </a:t>
                      </a:r>
                      <a:r>
                        <a:rPr lang="fr-FR" sz="1000" b="1" i="1" dirty="0" smtClean="0">
                          <a:latin typeface="Verdana" pitchFamily="34" charset="0"/>
                        </a:rPr>
                        <a:t>: </a:t>
                      </a:r>
                    </a:p>
                    <a:p>
                      <a:endParaRPr lang="fr-FR" sz="1200" dirty="0" smtClean="0">
                        <a:latin typeface="Verdana" pitchFamily="34" charset="0"/>
                      </a:endParaRPr>
                    </a:p>
                    <a:p>
                      <a:pPr marL="539750" indent="0">
                        <a:buNone/>
                      </a:pPr>
                      <a:r>
                        <a:rPr lang="fr-FR" sz="1200" dirty="0" smtClean="0">
                          <a:latin typeface="Verdana" pitchFamily="34" charset="0"/>
                        </a:rPr>
                        <a:t>Latin</a:t>
                      </a:r>
                      <a:r>
                        <a:rPr lang="fr-FR" sz="1200" baseline="0" dirty="0" smtClean="0">
                          <a:latin typeface="Verdana" pitchFamily="34" charset="0"/>
                        </a:rPr>
                        <a:t>    G</a:t>
                      </a:r>
                      <a:r>
                        <a:rPr lang="fr-FR" sz="1200" dirty="0" smtClean="0">
                          <a:latin typeface="Verdana" pitchFamily="34" charset="0"/>
                        </a:rPr>
                        <a:t>rec    </a:t>
                      </a:r>
                    </a:p>
                    <a:p>
                      <a:pPr marL="539750" indent="0">
                        <a:buNone/>
                      </a:pPr>
                      <a:r>
                        <a:rPr lang="fr-FR" sz="1200" dirty="0" smtClean="0">
                          <a:latin typeface="Verdana" pitchFamily="34" charset="0"/>
                        </a:rPr>
                        <a:t>Economie</a:t>
                      </a:r>
                      <a:r>
                        <a:rPr lang="fr-FR" sz="1200" baseline="0" dirty="0" smtClean="0">
                          <a:latin typeface="Verdana" pitchFamily="34" charset="0"/>
                        </a:rPr>
                        <a:t>    </a:t>
                      </a:r>
                    </a:p>
                    <a:p>
                      <a:pPr marL="539750" indent="0">
                        <a:buNone/>
                      </a:pPr>
                      <a:r>
                        <a:rPr lang="fr-FR" sz="1200" dirty="0" smtClean="0">
                          <a:latin typeface="Verdana" pitchFamily="34" charset="0"/>
                        </a:rPr>
                        <a:t>Physique</a:t>
                      </a:r>
                      <a:r>
                        <a:rPr lang="fr-FR" sz="1200" baseline="0" dirty="0" smtClean="0">
                          <a:latin typeface="Verdana" pitchFamily="34" charset="0"/>
                        </a:rPr>
                        <a:t>    </a:t>
                      </a:r>
                      <a:r>
                        <a:rPr lang="fr-FR" sz="1200" dirty="0" smtClean="0">
                          <a:latin typeface="Verdana" pitchFamily="34" charset="0"/>
                        </a:rPr>
                        <a:t>Chimie</a:t>
                      </a:r>
                      <a:r>
                        <a:rPr lang="fr-FR" sz="1200" baseline="0" dirty="0" smtClean="0">
                          <a:latin typeface="Verdana" pitchFamily="34" charset="0"/>
                        </a:rPr>
                        <a:t>    </a:t>
                      </a:r>
                      <a:r>
                        <a:rPr lang="fr-FR" sz="1200" dirty="0" smtClean="0">
                          <a:latin typeface="Verdana" pitchFamily="34" charset="0"/>
                        </a:rPr>
                        <a:t>Biologie</a:t>
                      </a:r>
                      <a:r>
                        <a:rPr lang="fr-FR" sz="1200" baseline="0" dirty="0" smtClean="0">
                          <a:latin typeface="Verdana" pitchFamily="34" charset="0"/>
                        </a:rPr>
                        <a:t> </a:t>
                      </a:r>
                    </a:p>
                    <a:p>
                      <a:pPr marL="539750" indent="0">
                        <a:buNone/>
                      </a:pPr>
                      <a:r>
                        <a:rPr lang="fr-FR" sz="1200" dirty="0" smtClean="0">
                          <a:latin typeface="Verdana" pitchFamily="34" charset="0"/>
                        </a:rPr>
                        <a:t>Langue III    Langue IV	</a:t>
                      </a:r>
                    </a:p>
                    <a:p>
                      <a:pPr marL="539750" indent="0">
                        <a:buNone/>
                      </a:pPr>
                      <a:r>
                        <a:rPr lang="fr-FR" sz="1200" dirty="0" smtClean="0">
                          <a:latin typeface="Verdana" pitchFamily="34" charset="0"/>
                        </a:rPr>
                        <a:t>Philosophie	</a:t>
                      </a:r>
                    </a:p>
                    <a:p>
                      <a:pPr marL="539750" indent="0">
                        <a:buNone/>
                      </a:pPr>
                      <a:r>
                        <a:rPr lang="fr-FR" sz="1200" dirty="0" smtClean="0">
                          <a:latin typeface="Verdana" pitchFamily="34" charset="0"/>
                        </a:rPr>
                        <a:t>Histoire </a:t>
                      </a:r>
                      <a:r>
                        <a:rPr lang="fr-FR" sz="1200" baseline="0" dirty="0" smtClean="0">
                          <a:latin typeface="Verdana" pitchFamily="34" charset="0"/>
                        </a:rPr>
                        <a:t>    </a:t>
                      </a:r>
                      <a:r>
                        <a:rPr lang="fr-FR" sz="1200" dirty="0" smtClean="0">
                          <a:latin typeface="Verdana" pitchFamily="34" charset="0"/>
                        </a:rPr>
                        <a:t>Géographie</a:t>
                      </a:r>
                    </a:p>
                    <a:p>
                      <a:pPr marL="539750" indent="0">
                        <a:buNone/>
                      </a:pPr>
                      <a:r>
                        <a:rPr lang="fr-FR" sz="1200" dirty="0" smtClean="0">
                          <a:latin typeface="Verdana" pitchFamily="34" charset="0"/>
                        </a:rPr>
                        <a:t>Musique		</a:t>
                      </a:r>
                    </a:p>
                    <a:p>
                      <a:pPr marL="539750" indent="0">
                        <a:buNone/>
                      </a:pPr>
                      <a:r>
                        <a:rPr lang="fr-FR" sz="1200" dirty="0" smtClean="0">
                          <a:latin typeface="Verdana" pitchFamily="34" charset="0"/>
                        </a:rPr>
                        <a:t>Art		</a:t>
                      </a:r>
                    </a:p>
                    <a:p>
                      <a:endParaRPr lang="fr-FR" sz="1200" dirty="0">
                        <a:latin typeface="Verdana" pitchFamily="34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200" dirty="0">
                        <a:latin typeface="Verdana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sz="1400" dirty="0">
                        <a:latin typeface="Verdana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22574" name="Image 3" descr="logoees image 7cmh-72 dp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642937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620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757502"/>
              </p:ext>
            </p:extLst>
          </p:nvPr>
        </p:nvGraphicFramePr>
        <p:xfrm>
          <a:off x="250825" y="1484313"/>
          <a:ext cx="8504238" cy="5049839"/>
        </p:xfrm>
        <a:graphic>
          <a:graphicData uri="http://schemas.openxmlformats.org/drawingml/2006/table">
            <a:tbl>
              <a:tblPr/>
              <a:tblGrid>
                <a:gridCol w="5556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860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15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5194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0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 written examinations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E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0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 oral examinations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A1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L I or Advanced 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A1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L I or Advanced LI (compulsory)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39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A1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L II or Advanced LII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A1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L II or Advanced LII (compulsory)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History (2 or 4 p)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Geography (2 or 4 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A1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Mathematics 3 or 5 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A192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Advanced Math (compulsory)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either Philosophy (2 p or 4 p)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either L.III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either L.IV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either Biology (2 p or 4 p)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either Chemistry 4 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either Physics 4 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A1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Option 4 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A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A1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Option 4 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D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78075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Reminder  4 p   options  :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Latin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Economics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Physics    Chemistry    Biology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L III    L IV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Philosophy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History     Geography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Music	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Art	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DBE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70C0"/>
                </a:solidFill>
              </a:rPr>
              <a:t>Compulsory</a:t>
            </a:r>
            <a:r>
              <a:rPr lang="fr-FR" smtClean="0">
                <a:solidFill>
                  <a:srgbClr val="0070C0"/>
                </a:solidFill>
              </a:rPr>
              <a:t> Subjects</a:t>
            </a:r>
          </a:p>
        </p:txBody>
      </p:sp>
      <p:sp>
        <p:nvSpPr>
          <p:cNvPr id="14338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GB" sz="2100" smtClean="0"/>
              <a:t>						</a:t>
            </a:r>
            <a:r>
              <a:rPr lang="en-GB" sz="2100" u="sng" smtClean="0"/>
              <a:t>45 mn periods</a:t>
            </a:r>
            <a:endParaRPr lang="en-GB" sz="21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GB" sz="2100" smtClean="0"/>
              <a:t> 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GB" sz="2100" smtClean="0"/>
              <a:t>L. I (mother tongue)				4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GB" sz="2100" smtClean="0"/>
              <a:t>L. II (first foreign language)			3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GB" sz="2100" smtClean="0"/>
              <a:t>L. III (second foreign language)		3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GB" sz="2100" smtClean="0">
                <a:solidFill>
                  <a:srgbClr val="0070C0"/>
                </a:solidFill>
              </a:rPr>
              <a:t>History (in L. II)				</a:t>
            </a:r>
            <a:r>
              <a:rPr lang="en-GB" sz="2100" smtClean="0"/>
              <a:t>2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GB" sz="2100" smtClean="0">
                <a:solidFill>
                  <a:srgbClr val="0070C0"/>
                </a:solidFill>
              </a:rPr>
              <a:t>Geography (in L. II)</a:t>
            </a:r>
            <a:r>
              <a:rPr lang="en-GB" sz="2100" smtClean="0"/>
              <a:t>				2		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GB" sz="2100" smtClean="0"/>
              <a:t>Biology					2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GB" sz="2100" smtClean="0"/>
              <a:t>Chemistry					2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GB" sz="2100" smtClean="0"/>
              <a:t>Physics					2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GB" sz="2100" smtClean="0"/>
              <a:t>Physical education				2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GB" sz="2100" smtClean="0"/>
              <a:t>Religion or Ethics				1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GB" sz="2100" smtClean="0"/>
              <a:t>                                        			-----------------------                                             						23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en-GB" sz="2100" smtClean="0"/>
          </a:p>
        </p:txBody>
      </p:sp>
      <p:pic>
        <p:nvPicPr>
          <p:cNvPr id="14339" name="Image 3" descr="logoees image 7cmh-72 dp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642937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>
                <a:solidFill>
                  <a:srgbClr val="0070C0"/>
                </a:solidFill>
              </a:rPr>
              <a:t>Mathematics</a:t>
            </a:r>
          </a:p>
        </p:txBody>
      </p:sp>
      <p:sp>
        <p:nvSpPr>
          <p:cNvPr id="15362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fr-FR" smtClean="0"/>
          </a:p>
          <a:p>
            <a:pPr algn="ctr" eaLnBrk="1" hangingPunct="1">
              <a:buFont typeface="Arial" charset="0"/>
              <a:buNone/>
            </a:pPr>
            <a:r>
              <a:rPr lang="fr-FR" b="1" smtClean="0"/>
              <a:t>Choose 4 period maths </a:t>
            </a:r>
          </a:p>
          <a:p>
            <a:pPr algn="ctr" eaLnBrk="1" hangingPunct="1">
              <a:buFont typeface="Arial" charset="0"/>
              <a:buNone/>
            </a:pPr>
            <a:r>
              <a:rPr lang="fr-FR" b="1" smtClean="0"/>
              <a:t>or 6 period maths.</a:t>
            </a:r>
          </a:p>
          <a:p>
            <a:pPr algn="ctr" eaLnBrk="1" hangingPunct="1">
              <a:buFont typeface="Arial" charset="0"/>
              <a:buNone/>
            </a:pPr>
            <a:endParaRPr lang="fr-FR" smtClean="0"/>
          </a:p>
          <a:p>
            <a:pPr algn="ctr" eaLnBrk="1" hangingPunct="1">
              <a:buFont typeface="Arial" charset="0"/>
              <a:buNone/>
            </a:pPr>
            <a:endParaRPr lang="fr-FR" smtClean="0"/>
          </a:p>
          <a:p>
            <a:pPr algn="ctr" eaLnBrk="1" hangingPunct="1">
              <a:buFont typeface="Arial" charset="0"/>
              <a:buNone/>
            </a:pPr>
            <a:r>
              <a:rPr lang="fr-FR" smtClean="0"/>
              <a:t>New total : </a:t>
            </a:r>
          </a:p>
          <a:p>
            <a:pPr algn="ctr" eaLnBrk="1" hangingPunct="1">
              <a:buFont typeface="Arial" charset="0"/>
              <a:buNone/>
            </a:pPr>
            <a:r>
              <a:rPr lang="fr-FR" smtClean="0"/>
              <a:t>27 or 29 periods</a:t>
            </a:r>
          </a:p>
          <a:p>
            <a:pPr eaLnBrk="1" hangingPunct="1">
              <a:buFont typeface="Wingdings 2" pitchFamily="18" charset="2"/>
              <a:buNone/>
            </a:pPr>
            <a:endParaRPr lang="fr-FR" smtClean="0"/>
          </a:p>
        </p:txBody>
      </p:sp>
      <p:pic>
        <p:nvPicPr>
          <p:cNvPr id="15363" name="Image 3" descr="logoees image 7cmh-72 dp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642937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>
                <a:solidFill>
                  <a:srgbClr val="0070C0"/>
                </a:solidFill>
              </a:rPr>
              <a:t>Choose Options: (1)</a:t>
            </a:r>
          </a:p>
        </p:txBody>
      </p:sp>
      <p:sp>
        <p:nvSpPr>
          <p:cNvPr id="16386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en-GB" sz="2400" smtClean="0"/>
          </a:p>
          <a:p>
            <a:pPr algn="ctr" eaLnBrk="1" hangingPunct="1">
              <a:buFont typeface="Arial" charset="0"/>
              <a:buNone/>
            </a:pPr>
            <a:endParaRPr lang="en-GB" sz="2400" smtClean="0">
              <a:latin typeface="Verdana" pitchFamily="34" charset="0"/>
            </a:endParaRPr>
          </a:p>
          <a:p>
            <a:pPr algn="ctr" eaLnBrk="1" hangingPunct="1">
              <a:buFont typeface="Arial" charset="0"/>
              <a:buNone/>
            </a:pPr>
            <a:endParaRPr lang="en-GB" sz="2400" smtClean="0">
              <a:latin typeface="Verdana" pitchFamily="34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GB" sz="2400" smtClean="0">
                <a:latin typeface="Verdana" pitchFamily="34" charset="0"/>
              </a:rPr>
              <a:t>To this a pupil adds :</a:t>
            </a:r>
          </a:p>
          <a:p>
            <a:pPr eaLnBrk="1" hangingPunct="1">
              <a:buFont typeface="Arial" charset="0"/>
              <a:buNone/>
            </a:pPr>
            <a:endParaRPr lang="en-GB" sz="2400" smtClean="0">
              <a:latin typeface="Verdana" pitchFamily="34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GB" sz="2400" smtClean="0">
                <a:latin typeface="Verdana" pitchFamily="34" charset="0"/>
              </a:rPr>
              <a:t>between  </a:t>
            </a:r>
            <a:r>
              <a:rPr lang="en-GB" sz="2400" b="1" u="sng" smtClean="0">
                <a:latin typeface="Verdana" pitchFamily="34" charset="0"/>
              </a:rPr>
              <a:t>4 and 8</a:t>
            </a:r>
            <a:r>
              <a:rPr lang="en-GB" sz="2400" smtClean="0">
                <a:latin typeface="Verdana" pitchFamily="34" charset="0"/>
              </a:rPr>
              <a:t> periods</a:t>
            </a:r>
          </a:p>
          <a:p>
            <a:pPr eaLnBrk="1" hangingPunct="1">
              <a:buFont typeface="Arial" charset="0"/>
              <a:buNone/>
            </a:pPr>
            <a:endParaRPr lang="en-GB" sz="2400" smtClean="0"/>
          </a:p>
          <a:p>
            <a:pPr eaLnBrk="1" hangingPunct="1">
              <a:buFont typeface="Arial" charset="0"/>
              <a:buNone/>
            </a:pPr>
            <a:endParaRPr lang="en-GB" sz="2400" smtClean="0"/>
          </a:p>
          <a:p>
            <a:pPr eaLnBrk="1" hangingPunct="1">
              <a:buFont typeface="Wingdings 2" pitchFamily="18" charset="2"/>
              <a:buNone/>
            </a:pPr>
            <a:endParaRPr lang="en-GB" sz="2400" smtClean="0"/>
          </a:p>
          <a:p>
            <a:pPr eaLnBrk="1" hangingPunct="1"/>
            <a:endParaRPr lang="en-GB" sz="2400" smtClean="0"/>
          </a:p>
          <a:p>
            <a:pPr eaLnBrk="1" hangingPunct="1">
              <a:buFont typeface="Arial" charset="0"/>
              <a:buNone/>
            </a:pPr>
            <a:endParaRPr lang="en-GB" smtClean="0"/>
          </a:p>
        </p:txBody>
      </p:sp>
      <p:pic>
        <p:nvPicPr>
          <p:cNvPr id="16387" name="Image 3" descr="logoees image 7cmh-72 dp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642937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>
                <a:solidFill>
                  <a:srgbClr val="0070C0"/>
                </a:solidFill>
              </a:rPr>
              <a:t>Choose Options (2)</a:t>
            </a:r>
          </a:p>
        </p:txBody>
      </p:sp>
      <p:sp>
        <p:nvSpPr>
          <p:cNvPr id="17410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it-IT" smtClean="0"/>
          </a:p>
          <a:p>
            <a:pPr eaLnBrk="1" hangingPunct="1"/>
            <a:r>
              <a:rPr lang="it-IT" sz="2400" smtClean="0">
                <a:latin typeface="Verdana" pitchFamily="34" charset="0"/>
              </a:rPr>
              <a:t>Latin 						4 </a:t>
            </a:r>
            <a:endParaRPr lang="fr-FR" sz="2400" smtClean="0">
              <a:latin typeface="Verdana" pitchFamily="34" charset="0"/>
            </a:endParaRPr>
          </a:p>
          <a:p>
            <a:pPr eaLnBrk="1" hangingPunct="1"/>
            <a:r>
              <a:rPr lang="fr-FR" sz="2400" smtClean="0">
                <a:latin typeface="Verdana" pitchFamily="34" charset="0"/>
              </a:rPr>
              <a:t>L IV (third foreign language)		4 </a:t>
            </a:r>
          </a:p>
          <a:p>
            <a:pPr eaLnBrk="1" hangingPunct="1"/>
            <a:r>
              <a:rPr lang="fr-FR" sz="2400" smtClean="0">
                <a:latin typeface="Verdana" pitchFamily="34" charset="0"/>
              </a:rPr>
              <a:t>Economics					4</a:t>
            </a:r>
          </a:p>
          <a:p>
            <a:pPr eaLnBrk="1" hangingPunct="1"/>
            <a:r>
              <a:rPr lang="fr-FR" sz="2400" smtClean="0">
                <a:latin typeface="Verdana" pitchFamily="34" charset="0"/>
              </a:rPr>
              <a:t>Art							2</a:t>
            </a:r>
          </a:p>
          <a:p>
            <a:pPr eaLnBrk="1" hangingPunct="1"/>
            <a:r>
              <a:rPr lang="fr-FR" sz="2400" smtClean="0">
                <a:latin typeface="Verdana" pitchFamily="34" charset="0"/>
              </a:rPr>
              <a:t>Music						2</a:t>
            </a:r>
          </a:p>
          <a:p>
            <a:pPr eaLnBrk="1" hangingPunct="1"/>
            <a:r>
              <a:rPr lang="fr-FR" sz="2400" smtClean="0">
                <a:latin typeface="Verdana" pitchFamily="34" charset="0"/>
              </a:rPr>
              <a:t>Computer Studies (ICT)			2 </a:t>
            </a:r>
          </a:p>
          <a:p>
            <a:pPr eaLnBrk="1" hangingPunct="1">
              <a:buFont typeface="Wingdings 2" pitchFamily="18" charset="2"/>
              <a:buNone/>
            </a:pPr>
            <a:endParaRPr lang="fr-FR" sz="1600" i="1" smtClean="0">
              <a:latin typeface="Verdana" pitchFamily="34" charset="0"/>
            </a:endParaRPr>
          </a:p>
        </p:txBody>
      </p:sp>
      <p:pic>
        <p:nvPicPr>
          <p:cNvPr id="17411" name="Image 3" descr="logoees image 7cmh-72 dp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642937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>
                <a:solidFill>
                  <a:srgbClr val="0070C0"/>
                </a:solidFill>
              </a:rPr>
              <a:t>Weekly Periods</a:t>
            </a:r>
          </a:p>
        </p:txBody>
      </p:sp>
      <p:sp>
        <p:nvSpPr>
          <p:cNvPr id="18434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endParaRPr lang="fr-FR" smtClean="0"/>
          </a:p>
          <a:p>
            <a:pPr algn="ctr" eaLnBrk="1" hangingPunct="1">
              <a:buFont typeface="Arial" charset="0"/>
              <a:buNone/>
            </a:pPr>
            <a:endParaRPr lang="fr-FR" sz="2400" smtClean="0">
              <a:latin typeface="Verdana" pitchFamily="34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fr-FR" sz="2400" i="1" smtClean="0">
                <a:latin typeface="Verdana" pitchFamily="34" charset="0"/>
              </a:rPr>
              <a:t>Total of weekly periods :   </a:t>
            </a:r>
          </a:p>
          <a:p>
            <a:pPr eaLnBrk="1" hangingPunct="1">
              <a:buFont typeface="Arial" charset="0"/>
              <a:buNone/>
            </a:pPr>
            <a:endParaRPr lang="fr-FR" sz="2400" smtClean="0">
              <a:latin typeface="Verdana" pitchFamily="34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fr-FR" sz="2400" smtClean="0">
                <a:latin typeface="Verdana" pitchFamily="34" charset="0"/>
              </a:rPr>
              <a:t>minimum 31 periods (of 45’)</a:t>
            </a:r>
          </a:p>
          <a:p>
            <a:pPr algn="ctr" eaLnBrk="1" hangingPunct="1">
              <a:buFont typeface="Arial" charset="0"/>
              <a:buNone/>
            </a:pPr>
            <a:r>
              <a:rPr lang="fr-FR" sz="2400" smtClean="0">
                <a:latin typeface="Verdana" pitchFamily="34" charset="0"/>
              </a:rPr>
              <a:t>                         </a:t>
            </a:r>
          </a:p>
          <a:p>
            <a:pPr algn="ctr" eaLnBrk="1" hangingPunct="1">
              <a:buFont typeface="Arial" charset="0"/>
              <a:buNone/>
            </a:pPr>
            <a:r>
              <a:rPr lang="fr-FR" sz="2400" smtClean="0">
                <a:latin typeface="Verdana" pitchFamily="34" charset="0"/>
              </a:rPr>
              <a:t>maximum 35 periods (of 45’)</a:t>
            </a:r>
          </a:p>
          <a:p>
            <a:pPr eaLnBrk="1" hangingPunct="1">
              <a:buFont typeface="Arial" charset="0"/>
              <a:buNone/>
            </a:pPr>
            <a:r>
              <a:rPr lang="fr-FR" sz="2400" smtClean="0">
                <a:latin typeface="Verdana" pitchFamily="34" charset="0"/>
              </a:rPr>
              <a:t>	</a:t>
            </a:r>
          </a:p>
          <a:p>
            <a:pPr eaLnBrk="1" hangingPunct="1">
              <a:buFont typeface="Arial" charset="0"/>
              <a:buNone/>
            </a:pPr>
            <a:r>
              <a:rPr lang="fr-FR" sz="2400" smtClean="0">
                <a:latin typeface="Verdana" pitchFamily="34" charset="0"/>
              </a:rPr>
              <a:t>	</a:t>
            </a:r>
            <a:endParaRPr lang="fr-FR" sz="2000" smtClean="0">
              <a:latin typeface="Verdana" pitchFamily="34" charset="0"/>
            </a:endParaRPr>
          </a:p>
        </p:txBody>
      </p:sp>
      <p:pic>
        <p:nvPicPr>
          <p:cNvPr id="18435" name="Image 3" descr="logoees image 7cmh-72 dp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642937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>
                <a:solidFill>
                  <a:srgbClr val="C00000"/>
                </a:solidFill>
              </a:rPr>
              <a:t>Vital Information!</a:t>
            </a:r>
          </a:p>
        </p:txBody>
      </p:sp>
      <p:sp>
        <p:nvSpPr>
          <p:cNvPr id="19458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92100" y="1557338"/>
            <a:ext cx="8504238" cy="4751387"/>
          </a:xfrm>
        </p:spPr>
        <p:txBody>
          <a:bodyPr/>
          <a:lstStyle/>
          <a:p>
            <a:pPr eaLnBrk="1" hangingPunct="1"/>
            <a:endParaRPr lang="fr-FR" sz="2000" smtClean="0">
              <a:latin typeface="Verdana" pitchFamily="34" charset="0"/>
            </a:endParaRPr>
          </a:p>
          <a:p>
            <a:pPr eaLnBrk="1" hangingPunct="1"/>
            <a:r>
              <a:rPr lang="fr-FR" sz="2000" smtClean="0">
                <a:latin typeface="Verdana" pitchFamily="34" charset="0"/>
              </a:rPr>
              <a:t>An optional subject can only be opened if it is chosen by at least 7 pupils.</a:t>
            </a:r>
          </a:p>
          <a:p>
            <a:pPr eaLnBrk="1" hangingPunct="1">
              <a:buFont typeface="Wingdings 2" pitchFamily="18" charset="2"/>
              <a:buNone/>
            </a:pPr>
            <a:endParaRPr lang="fr-FR" sz="2000" smtClean="0">
              <a:latin typeface="Verdana" pitchFamily="34" charset="0"/>
            </a:endParaRPr>
          </a:p>
          <a:p>
            <a:pPr eaLnBrk="1" hangingPunct="1"/>
            <a:r>
              <a:rPr lang="fr-FR" sz="2000" smtClean="0">
                <a:latin typeface="Verdana" pitchFamily="34" charset="0"/>
              </a:rPr>
              <a:t>Options will have to fit within the timetable. This implies that not all combinations may be possible.</a:t>
            </a:r>
          </a:p>
          <a:p>
            <a:pPr eaLnBrk="1" hangingPunct="1">
              <a:buFont typeface="Arial" charset="0"/>
              <a:buNone/>
            </a:pPr>
            <a:endParaRPr lang="fr-FR" sz="2000" smtClean="0">
              <a:latin typeface="Verdana" pitchFamily="34" charset="0"/>
            </a:endParaRPr>
          </a:p>
          <a:p>
            <a:pPr eaLnBrk="1" hangingPunct="1"/>
            <a:r>
              <a:rPr lang="fr-FR" sz="2000" smtClean="0">
                <a:latin typeface="Verdana" pitchFamily="34" charset="0"/>
              </a:rPr>
              <a:t>When necessary, you may be asked to choose a different set of options.</a:t>
            </a:r>
          </a:p>
          <a:p>
            <a:pPr eaLnBrk="1" hangingPunct="1"/>
            <a:endParaRPr lang="fr-FR" sz="2000" smtClean="0">
              <a:latin typeface="Verdana" pitchFamily="34" charset="0"/>
            </a:endParaRPr>
          </a:p>
          <a:p>
            <a:pPr eaLnBrk="1" hangingPunct="1"/>
            <a:r>
              <a:rPr lang="fr-FR" sz="2000" smtClean="0">
                <a:latin typeface="Verdana" pitchFamily="34" charset="0"/>
              </a:rPr>
              <a:t>Economics will be taught in all vehicular languages providing enough pupils have registered.</a:t>
            </a:r>
          </a:p>
          <a:p>
            <a:pPr eaLnBrk="1" hangingPunct="1"/>
            <a:endParaRPr lang="fr-FR" sz="2000" smtClean="0">
              <a:latin typeface="Verdana" pitchFamily="34" charset="0"/>
            </a:endParaRPr>
          </a:p>
          <a:p>
            <a:pPr eaLnBrk="1" hangingPunct="1"/>
            <a:endParaRPr lang="fr-FR" sz="2000" smtClean="0">
              <a:latin typeface="Verdana" pitchFamily="34" charset="0"/>
            </a:endParaRPr>
          </a:p>
          <a:p>
            <a:pPr eaLnBrk="1" hangingPunct="1">
              <a:buFont typeface="Arial" charset="0"/>
              <a:buNone/>
            </a:pPr>
            <a:endParaRPr lang="fr-FR" sz="2000" smtClean="0">
              <a:latin typeface="Verdana" pitchFamily="34" charset="0"/>
            </a:endParaRPr>
          </a:p>
          <a:p>
            <a:pPr eaLnBrk="1" hangingPunct="1">
              <a:buFont typeface="Arial" charset="0"/>
              <a:buNone/>
            </a:pPr>
            <a:endParaRPr lang="fr-FR" sz="2400" smtClean="0">
              <a:latin typeface="Verdana" pitchFamily="34" charset="0"/>
            </a:endParaRPr>
          </a:p>
        </p:txBody>
      </p:sp>
      <p:pic>
        <p:nvPicPr>
          <p:cNvPr id="19459" name="Image 3" descr="logoees image 7cmh-72 dp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642937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Imag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81950" y="400050"/>
            <a:ext cx="792163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>
                <a:solidFill>
                  <a:srgbClr val="C00000"/>
                </a:solidFill>
              </a:rPr>
              <a:t>Vital Information !</a:t>
            </a:r>
            <a:r>
              <a:rPr lang="fr-FR" smtClean="0">
                <a:solidFill>
                  <a:srgbClr val="7B9899"/>
                </a:solidFill>
              </a:rPr>
              <a:t> </a:t>
            </a:r>
          </a:p>
        </p:txBody>
      </p:sp>
      <p:sp>
        <p:nvSpPr>
          <p:cNvPr id="20482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fr-FR" sz="2000" smtClean="0">
              <a:latin typeface="Verdana" pitchFamily="34" charset="0"/>
            </a:endParaRPr>
          </a:p>
          <a:p>
            <a:pPr eaLnBrk="1" hangingPunct="1"/>
            <a:endParaRPr lang="fr-FR" sz="2000" smtClean="0">
              <a:latin typeface="Verdana" pitchFamily="34" charset="0"/>
            </a:endParaRPr>
          </a:p>
          <a:p>
            <a:pPr eaLnBrk="1" hangingPunct="1"/>
            <a:r>
              <a:rPr lang="fr-FR" sz="1800" smtClean="0">
                <a:latin typeface="Verdana" pitchFamily="34" charset="0"/>
              </a:rPr>
              <a:t>The choice of an optional subject commits the pupil for 2 years (S4+S5)</a:t>
            </a:r>
          </a:p>
          <a:p>
            <a:pPr eaLnBrk="1" hangingPunct="1">
              <a:buFont typeface="Wingdings 2" pitchFamily="18" charset="2"/>
              <a:buNone/>
            </a:pPr>
            <a:endParaRPr lang="fr-FR" sz="1800" smtClean="0">
              <a:latin typeface="Verdana" pitchFamily="34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fr-FR" sz="1800" smtClean="0">
              <a:latin typeface="Verdana" pitchFamily="34" charset="0"/>
            </a:endParaRPr>
          </a:p>
          <a:p>
            <a:pPr eaLnBrk="1" hangingPunct="1"/>
            <a:r>
              <a:rPr lang="fr-FR" sz="1800" smtClean="0">
                <a:latin typeface="Verdana" pitchFamily="34" charset="0"/>
              </a:rPr>
              <a:t>A pupil may change from Maths 6 to Maths 4 at the end of the first or second semester, </a:t>
            </a:r>
            <a:r>
              <a:rPr lang="fr-FR" sz="1800" u="sng" smtClean="0">
                <a:latin typeface="Verdana" pitchFamily="34" charset="0"/>
              </a:rPr>
              <a:t>upon written request of the parents and subject to approval by the Class Council.</a:t>
            </a:r>
          </a:p>
          <a:p>
            <a:pPr eaLnBrk="1" hangingPunct="1">
              <a:buFont typeface="Arial" charset="0"/>
              <a:buNone/>
            </a:pPr>
            <a:r>
              <a:rPr lang="fr-FR" sz="2400" smtClean="0">
                <a:latin typeface="Verdana" pitchFamily="34" charset="0"/>
              </a:rPr>
              <a:t> </a:t>
            </a:r>
          </a:p>
        </p:txBody>
      </p:sp>
      <p:pic>
        <p:nvPicPr>
          <p:cNvPr id="20483" name="Image 3" descr="logoees image 7cmh-72 dp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642937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rgbClr val="0070C0"/>
                </a:solidFill>
              </a:rPr>
              <a:t>Baccalaureate Marks </a:t>
            </a:r>
          </a:p>
        </p:txBody>
      </p:sp>
      <p:sp>
        <p:nvSpPr>
          <p:cNvPr id="21506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fr-FR" smtClean="0"/>
          </a:p>
          <a:p>
            <a:pPr eaLnBrk="1" hangingPunct="1">
              <a:buFont typeface="Wingdings 2" pitchFamily="18" charset="2"/>
              <a:buNone/>
            </a:pPr>
            <a:endParaRPr lang="fr-FR" smtClean="0"/>
          </a:p>
          <a:p>
            <a:pPr lvl="4" eaLnBrk="1" hangingPunct="1"/>
            <a:r>
              <a:rPr lang="en-GB" sz="2800" smtClean="0">
                <a:latin typeface="Verdana" pitchFamily="34" charset="0"/>
              </a:rPr>
              <a:t>Preliminary Mark : 	50 %</a:t>
            </a:r>
          </a:p>
          <a:p>
            <a:pPr eaLnBrk="1" hangingPunct="1"/>
            <a:endParaRPr lang="en-GB" sz="2800" smtClean="0">
              <a:latin typeface="Verdana" pitchFamily="34" charset="0"/>
            </a:endParaRPr>
          </a:p>
          <a:p>
            <a:pPr lvl="4" eaLnBrk="1" hangingPunct="1"/>
            <a:r>
              <a:rPr lang="en-GB" sz="2800" smtClean="0">
                <a:latin typeface="Verdana" pitchFamily="34" charset="0"/>
              </a:rPr>
              <a:t>Written Exams : 		35 %</a:t>
            </a:r>
          </a:p>
          <a:p>
            <a:pPr eaLnBrk="1" hangingPunct="1"/>
            <a:endParaRPr lang="en-GB" sz="2800" smtClean="0">
              <a:latin typeface="Verdana" pitchFamily="34" charset="0"/>
            </a:endParaRPr>
          </a:p>
          <a:p>
            <a:pPr lvl="4" eaLnBrk="1" hangingPunct="1"/>
            <a:r>
              <a:rPr lang="en-GB" sz="2800" smtClean="0">
                <a:latin typeface="Verdana" pitchFamily="34" charset="0"/>
              </a:rPr>
              <a:t>Oral Exams : 		15 %</a:t>
            </a:r>
          </a:p>
        </p:txBody>
      </p:sp>
      <p:pic>
        <p:nvPicPr>
          <p:cNvPr id="21507" name="Image 3" descr="logoees image 7cmh-72 dp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285750"/>
            <a:ext cx="642937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441</Words>
  <Application>Microsoft Office PowerPoint</Application>
  <PresentationFormat>Affichage à l'écran (4:3)</PresentationFormat>
  <Paragraphs>156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Georgia</vt:lpstr>
      <vt:lpstr>Verdana</vt:lpstr>
      <vt:lpstr>Wingdings</vt:lpstr>
      <vt:lpstr>Wingdings 2</vt:lpstr>
      <vt:lpstr>Civil</vt:lpstr>
      <vt:lpstr>S4 Options and Choices  </vt:lpstr>
      <vt:lpstr>Compulsory Subjects</vt:lpstr>
      <vt:lpstr>Mathematics</vt:lpstr>
      <vt:lpstr>Choose Options: (1)</vt:lpstr>
      <vt:lpstr>Choose Options (2)</vt:lpstr>
      <vt:lpstr>Weekly Periods</vt:lpstr>
      <vt:lpstr>Vital Information!</vt:lpstr>
      <vt:lpstr>Vital Information ! </vt:lpstr>
      <vt:lpstr>Baccalaureate Marks </vt:lpstr>
      <vt:lpstr>Baccalaureate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pr</dc:creator>
  <cp:lastModifiedBy>admin</cp:lastModifiedBy>
  <cp:revision>84</cp:revision>
  <dcterms:created xsi:type="dcterms:W3CDTF">2009-12-08T12:31:36Z</dcterms:created>
  <dcterms:modified xsi:type="dcterms:W3CDTF">2017-12-19T13:04:22Z</dcterms:modified>
</cp:coreProperties>
</file>