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98" r:id="rId2"/>
    <p:sldId id="280" r:id="rId3"/>
    <p:sldId id="282" r:id="rId4"/>
    <p:sldId id="259" r:id="rId5"/>
    <p:sldId id="260" r:id="rId6"/>
    <p:sldId id="261" r:id="rId7"/>
    <p:sldId id="295" r:id="rId8"/>
    <p:sldId id="297" r:id="rId9"/>
    <p:sldId id="299" r:id="rId10"/>
    <p:sldId id="300" r:id="rId11"/>
  </p:sldIdLst>
  <p:sldSz cx="9144000" cy="6858000" type="screen4x3"/>
  <p:notesSz cx="6799263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958CE-5F25-47C4-A4CC-72D2B750005B}" type="datetimeFigureOut">
              <a:rPr lang="fr-FR" smtClean="0"/>
              <a:t>10/03/2020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EB5A5-7C02-4F16-A317-0B5412E11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07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06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686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744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936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708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921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403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EB5A5-7C02-4F16-A317-0B5412E1146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5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5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0461F-94F3-4D77-ACE8-A179C5905E24}" type="datetime1">
              <a:rPr lang="fr-FR" smtClean="0"/>
              <a:t>10/03/2020</a:t>
            </a:fld>
            <a:endParaRPr lang="fr-FR"/>
          </a:p>
        </p:txBody>
      </p:sp>
      <p:sp>
        <p:nvSpPr>
          <p:cNvPr id="16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4A1A6E5-9771-458C-A000-89F664D561C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897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542E7-5F3F-4449-ABDE-69F1605851F4}" type="datetime1">
              <a:rPr lang="fr-FR" smtClean="0"/>
              <a:t>10/03/2020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4AE04-428D-4F60-A13E-AC739AF5B8F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879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Ellipse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AA7A9A7-FE36-439D-8F0D-A43239571569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E65E-93CB-44A3-8073-650657A333DB}" type="datetime1">
              <a:rPr lang="fr-FR" smtClean="0"/>
              <a:t>10/03/2020</a:t>
            </a:fld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380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C00F-5E13-4157-B867-F7C07EAB3A0E}" type="datetime1">
              <a:rPr lang="fr-FR" smtClean="0"/>
              <a:t>10/03/2020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F0F6DA3-40EF-419D-9911-E4AC1416170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125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79C07-2F7C-4900-BB86-306243695D7D}" type="datetime1">
              <a:rPr lang="fr-FR" smtClean="0"/>
              <a:t>10/03/2020</a:t>
            </a:fld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3F1D68D-4100-4604-A3AB-282A710FF11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77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23F5E-7D79-4FB6-BC51-A3F79BCF6189}" type="datetime1">
              <a:rPr lang="fr-FR" smtClean="0"/>
              <a:t>10/03/2020</a:t>
            </a:fld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EDE1A-2728-41F1-9F1C-9A39A90637F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9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Ellipse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8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71050-D26C-40B5-A177-41C55C634462}" type="datetime1">
              <a:rPr lang="fr-FR" smtClean="0"/>
              <a:t>10/03/2020</a:t>
            </a:fld>
            <a:endParaRPr lang="fr-FR"/>
          </a:p>
        </p:txBody>
      </p:sp>
      <p:sp>
        <p:nvSpPr>
          <p:cNvPr id="1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7931FB3-3085-4441-A81D-DF5C6BD9E83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766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B018D-A1C2-4D67-8241-906F51BCD364}" type="datetime1">
              <a:rPr lang="fr-FR" smtClean="0"/>
              <a:t>10/03/2020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6B16CC3-511E-4C53-91E3-9813F514F43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77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2F77-74DC-4842-B184-AAA9BA2D6347}" type="datetime1">
              <a:rPr lang="fr-FR" smtClean="0"/>
              <a:t>10/03/2020</a:t>
            </a:fld>
            <a:endParaRPr lang="fr-FR"/>
          </a:p>
        </p:txBody>
      </p:sp>
      <p:sp>
        <p:nvSpPr>
          <p:cNvPr id="9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2C0599-86D9-4F64-8184-0E8E75FFE6F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42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AE00C51-A095-4E5A-BFB1-22630C94B87F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7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EA45-C929-4D5F-B600-A7D6777A5237}" type="datetime1">
              <a:rPr lang="fr-FR" smtClean="0"/>
              <a:t>10/03/2020</a:t>
            </a:fld>
            <a:endParaRPr lang="fr-FR"/>
          </a:p>
        </p:txBody>
      </p:sp>
      <p:sp>
        <p:nvSpPr>
          <p:cNvPr id="18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98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0646BFF-5BF4-43E7-838A-1D5BD202D8E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7" name="Espace réservé de la date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B9AD8-063D-4ACC-81B8-F7BD9FBA13CF}" type="datetime1">
              <a:rPr lang="fr-FR" smtClean="0"/>
              <a:t>10/03/2020</a:t>
            </a:fld>
            <a:endParaRPr lang="fr-FR"/>
          </a:p>
        </p:txBody>
      </p:sp>
      <p:sp>
        <p:nvSpPr>
          <p:cNvPr id="18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66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34ADCB-4F8A-40CF-AD14-71585390379C}" type="datetime1">
              <a:rPr lang="fr-FR" smtClean="0"/>
              <a:t>10/03/2020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34358F9D-19FC-4F42-9E9C-CAA507655942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038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039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ctrTitle"/>
          </p:nvPr>
        </p:nvSpPr>
        <p:spPr>
          <a:xfrm>
            <a:off x="721519" y="2780928"/>
            <a:ext cx="7772400" cy="3024336"/>
          </a:xfrm>
        </p:spPr>
        <p:txBody>
          <a:bodyPr/>
          <a:lstStyle/>
          <a:p>
            <a:pPr eaLnBrk="1" hangingPunct="1"/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Choix des options pour</a:t>
            </a:r>
            <a:b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la 4</a:t>
            </a:r>
            <a:r>
              <a:rPr lang="fr-FR" sz="4000" b="1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ème</a:t>
            </a:r>
            <a: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 année du secondaire</a:t>
            </a:r>
            <a:br>
              <a:rPr lang="fr-FR" sz="40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fr-FR" sz="4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3315" name="Image 3" descr="logoees text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285750"/>
            <a:ext cx="1071562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A6E5-9771-458C-A000-89F664D561C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>
          <a:xfrm>
            <a:off x="1000125" y="193431"/>
            <a:ext cx="7835900" cy="758825"/>
          </a:xfrm>
        </p:spPr>
        <p:txBody>
          <a:bodyPr/>
          <a:lstStyle/>
          <a:p>
            <a:pPr eaLnBrk="1" hangingPunct="1"/>
            <a:r>
              <a:rPr lang="en-GB" dirty="0" err="1" smtClean="0">
                <a:solidFill>
                  <a:srgbClr val="0070C0"/>
                </a:solidFill>
              </a:rPr>
              <a:t>Baccalauréat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 smtClean="0">
              <a:solidFill>
                <a:srgbClr val="0070C0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4506952"/>
              </p:ext>
            </p:extLst>
          </p:nvPr>
        </p:nvGraphicFramePr>
        <p:xfrm>
          <a:off x="331787" y="1556792"/>
          <a:ext cx="8504238" cy="4945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9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5437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Ecrit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: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Verdana" pitchFamily="34" charset="0"/>
                        </a:rPr>
                        <a:t>5 épreuves</a:t>
                      </a:r>
                      <a:endParaRPr lang="fr-FR" sz="1200" dirty="0" smtClean="0">
                        <a:latin typeface="Verdana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Oral :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3 épreuves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9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1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LI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1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LI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06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2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LII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2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LII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Histoire (2 ou 4 p.)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Géographie (2 ou 4 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9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3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Mathématiques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3 ou 5 p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3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165225" indent="-1165225"/>
                      <a:r>
                        <a:rPr lang="fr-FR" sz="1400" dirty="0" smtClean="0">
                          <a:latin typeface="Verdana" pitchFamily="34" charset="0"/>
                        </a:rPr>
                        <a:t>Math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(</a:t>
                      </a:r>
                      <a:r>
                        <a:rPr lang="fr-FR" sz="1400" i="1" dirty="0" smtClean="0">
                          <a:latin typeface="Verdana" pitchFamily="34" charset="0"/>
                        </a:rPr>
                        <a:t>obligatoire</a:t>
                      </a:r>
                      <a:r>
                        <a:rPr lang="fr-FR" sz="1400" i="1" baseline="0" dirty="0" smtClean="0">
                          <a:latin typeface="Verdana" pitchFamily="34" charset="0"/>
                        </a:rPr>
                        <a:t> pour les élèves concernés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)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 Philosophie (2 ou 4 p)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 Langue III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Langue IV</a:t>
                      </a:r>
                    </a:p>
                    <a:p>
                      <a:r>
                        <a:rPr lang="fr-FR" sz="1400" baseline="0" dirty="0" smtClean="0">
                          <a:latin typeface="Verdana" pitchFamily="34" charset="0"/>
                        </a:rPr>
                        <a:t>ou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Biologie (2 ou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4 p)</a:t>
                      </a:r>
                      <a:endParaRPr lang="fr-FR" sz="1400" dirty="0" smtClean="0">
                        <a:latin typeface="Verdana" pitchFamily="34" charset="0"/>
                      </a:endParaRP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Chimie (4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p)</a:t>
                      </a:r>
                      <a:endParaRPr lang="fr-FR" sz="1400" dirty="0" smtClean="0">
                        <a:latin typeface="Verdana" pitchFamily="34" charset="0"/>
                      </a:endParaRP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 Physique (4 p)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9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4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Option 4 p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9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5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Option 4 p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0857">
                <a:tc gridSpan="3">
                  <a:txBody>
                    <a:bodyPr/>
                    <a:lstStyle/>
                    <a:p>
                      <a:endParaRPr lang="fr-FR" sz="1200" b="1" i="1" dirty="0" smtClean="0">
                        <a:latin typeface="Verdana" pitchFamily="34" charset="0"/>
                      </a:endParaRPr>
                    </a:p>
                    <a:p>
                      <a:r>
                        <a:rPr lang="fr-FR" sz="1200" b="1" i="1" dirty="0" smtClean="0">
                          <a:latin typeface="Verdana" pitchFamily="34" charset="0"/>
                        </a:rPr>
                        <a:t>Rappel </a:t>
                      </a:r>
                      <a:r>
                        <a:rPr lang="fr-FR" sz="1200" b="1" i="1" dirty="0" smtClean="0">
                          <a:latin typeface="Verdana" pitchFamily="34" charset="0"/>
                        </a:rPr>
                        <a:t>des options 4 p.  possibles </a:t>
                      </a:r>
                    </a:p>
                    <a:p>
                      <a:r>
                        <a:rPr lang="fr-FR" sz="1000" b="1" i="1" dirty="0" smtClean="0">
                          <a:latin typeface="Verdana" pitchFamily="34" charset="0"/>
                        </a:rPr>
                        <a:t>(toutes ne</a:t>
                      </a:r>
                      <a:r>
                        <a:rPr lang="fr-FR" sz="1000" b="1" i="1" baseline="0" dirty="0" smtClean="0">
                          <a:latin typeface="Verdana" pitchFamily="34" charset="0"/>
                        </a:rPr>
                        <a:t> seront pas proposées à l’EES) </a:t>
                      </a:r>
                      <a:r>
                        <a:rPr lang="fr-FR" sz="1000" b="1" i="1" dirty="0" smtClean="0">
                          <a:latin typeface="Verdana" pitchFamily="34" charset="0"/>
                        </a:rPr>
                        <a:t>: 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Latin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G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rec    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Economie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Physique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Chimie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Biologie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Langue III    Langue IV	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Philosophie	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Histoire 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Géographie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Musique		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Art		</a:t>
                      </a:r>
                    </a:p>
                    <a:p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Verdana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latin typeface="Verdana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2574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7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</a:rPr>
              <a:t>Cours obligatoires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latin typeface="Calibri" panose="020F0502020204030204" pitchFamily="34" charset="0"/>
              </a:rPr>
              <a:t>						 </a:t>
            </a:r>
            <a:r>
              <a:rPr lang="fr-FR" b="1" dirty="0">
                <a:latin typeface="Calibri" panose="020F0502020204030204" pitchFamily="34" charset="0"/>
              </a:rPr>
              <a:t>Périodes de 45’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latin typeface="Calibri" panose="020F0502020204030204" pitchFamily="34" charset="0"/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latin typeface="Calibri" panose="020F0502020204030204" pitchFamily="34" charset="0"/>
              </a:rPr>
              <a:t>L. I (langue maternelle)			4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latin typeface="Calibri" panose="020F0502020204030204" pitchFamily="34" charset="0"/>
              </a:rPr>
              <a:t>L. II (Ière langue étrangère)			3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latin typeface="Calibri" panose="020F0502020204030204" pitchFamily="34" charset="0"/>
              </a:rPr>
              <a:t>L. III (2ème langue étrangère)			3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</a:rPr>
              <a:t>Histoire					2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</a:rPr>
              <a:t>Géographie					2</a:t>
            </a:r>
            <a:r>
              <a:rPr lang="fr-FR" dirty="0">
                <a:latin typeface="Calibri" panose="020F0502020204030204" pitchFamily="34" charset="0"/>
              </a:rPr>
              <a:t>		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Biologie					2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Chimie					2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Physique</a:t>
            </a:r>
            <a:r>
              <a:rPr lang="fr-FR" dirty="0">
                <a:latin typeface="Calibri" panose="020F0502020204030204" pitchFamily="34" charset="0"/>
              </a:rPr>
              <a:t>					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latin typeface="Calibri" panose="020F0502020204030204" pitchFamily="34" charset="0"/>
              </a:rPr>
              <a:t>Education physique				2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latin typeface="Calibri" panose="020F0502020204030204" pitchFamily="34" charset="0"/>
              </a:rPr>
              <a:t>Religion ou morale				1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latin typeface="Calibri" panose="020F0502020204030204" pitchFamily="34" charset="0"/>
              </a:rPr>
              <a:t>                                        			         --------                                             					             23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latin typeface="Calibri" panose="020F0502020204030204" pitchFamily="34" charset="0"/>
            </a:endParaRPr>
          </a:p>
        </p:txBody>
      </p:sp>
      <p:pic>
        <p:nvPicPr>
          <p:cNvPr id="21508" name="Image 3" descr="logoees imag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</a:rPr>
              <a:t>Cours de mathématiques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fr-FR" dirty="0">
              <a:latin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b="1" dirty="0">
                <a:latin typeface="Calibri" panose="020F0502020204030204" pitchFamily="34" charset="0"/>
              </a:rPr>
              <a:t>Choisir un cours de Mathématiques      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b="1" dirty="0">
                <a:latin typeface="Calibri" panose="020F0502020204030204" pitchFamily="34" charset="0"/>
              </a:rPr>
              <a:t>de 4p ou de 6p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sz="3200" dirty="0">
              <a:latin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Nouveau total :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27 périodes ou 29 périodes de 45’</a:t>
            </a:r>
          </a:p>
          <a:p>
            <a:pPr eaLnBrk="1" hangingPunct="1"/>
            <a:endParaRPr lang="fr-FR" dirty="0">
              <a:latin typeface="Calibri" panose="020F0502020204030204" pitchFamily="34" charset="0"/>
            </a:endParaRPr>
          </a:p>
        </p:txBody>
      </p:sp>
      <p:pic>
        <p:nvPicPr>
          <p:cNvPr id="23556" name="Image 3" descr="logoees imag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</a:rPr>
              <a:t>Choisir des options (1)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fr-FR" sz="3200" dirty="0">
              <a:latin typeface="Calibri" panose="020F0502020204030204" pitchFamily="34" charset="0"/>
            </a:endParaRPr>
          </a:p>
          <a:p>
            <a:pPr eaLnBrk="1" hangingPunct="1"/>
            <a:endParaRPr lang="fr-FR" sz="3200" dirty="0">
              <a:latin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A ce nombre chaque élève doit ajouter 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sz="3200" dirty="0">
              <a:latin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entre </a:t>
            </a:r>
            <a:r>
              <a:rPr lang="fr-FR" sz="3200" b="1" u="sng" dirty="0">
                <a:latin typeface="Calibri" panose="020F0502020204030204" pitchFamily="34" charset="0"/>
              </a:rPr>
              <a:t>4 et 8</a:t>
            </a:r>
            <a:r>
              <a:rPr lang="fr-FR" sz="3200" dirty="0">
                <a:latin typeface="Calibri" panose="020F0502020204030204" pitchFamily="34" charset="0"/>
              </a:rPr>
              <a:t> périodes</a:t>
            </a:r>
          </a:p>
          <a:p>
            <a:pPr eaLnBrk="1" hangingPunct="1"/>
            <a:endParaRPr lang="fr-FR" sz="3200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sz="3200" dirty="0">
              <a:latin typeface="Calibri" panose="020F0502020204030204" pitchFamily="34" charset="0"/>
            </a:endParaRPr>
          </a:p>
        </p:txBody>
      </p:sp>
      <p:pic>
        <p:nvPicPr>
          <p:cNvPr id="24580" name="Image 3" descr="logoees imag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</a:rPr>
              <a:t>Choisir des options (2)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it-IT" dirty="0"/>
          </a:p>
          <a:p>
            <a:pPr eaLnBrk="1" hangingPunct="1"/>
            <a:r>
              <a:rPr lang="it-IT" dirty="0">
                <a:latin typeface="Calibri" panose="020F0502020204030204" pitchFamily="34" charset="0"/>
              </a:rPr>
              <a:t>Latin 					4 </a:t>
            </a:r>
            <a:endParaRPr lang="fr-FR" dirty="0">
              <a:latin typeface="Calibri" panose="020F0502020204030204" pitchFamily="34" charset="0"/>
            </a:endParaRP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L IV (3ème langue étrangère)		4 </a:t>
            </a:r>
          </a:p>
          <a:p>
            <a:pPr eaLnBrk="1" hangingPunct="1"/>
            <a:r>
              <a:rPr lang="fr-FR" smtClean="0">
                <a:latin typeface="Calibri" panose="020F0502020204030204" pitchFamily="34" charset="0"/>
              </a:rPr>
              <a:t>Economie (en L2)</a:t>
            </a:r>
            <a:r>
              <a:rPr lang="fr-FR" dirty="0">
                <a:latin typeface="Calibri" panose="020F0502020204030204" pitchFamily="34" charset="0"/>
              </a:rPr>
              <a:t>				4</a:t>
            </a: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Art						2</a:t>
            </a: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Musique					2</a:t>
            </a: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ICT	 (Informatique)			2 </a:t>
            </a:r>
          </a:p>
          <a:p>
            <a:pPr marL="0" indent="0" eaLnBrk="1" hangingPunct="1">
              <a:buNone/>
            </a:pPr>
            <a:endParaRPr lang="fr-FR" sz="1600" i="1" dirty="0">
              <a:latin typeface="Verdana" panose="020B0604030504040204" pitchFamily="34" charset="0"/>
            </a:endParaRPr>
          </a:p>
        </p:txBody>
      </p:sp>
      <p:pic>
        <p:nvPicPr>
          <p:cNvPr id="25604" name="Image 3" descr="logoees imag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</a:rPr>
              <a:t>Horaire hebdomadaire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fr-FR" sz="3200" dirty="0">
              <a:latin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b="1" dirty="0">
                <a:latin typeface="Calibri" panose="020F0502020204030204" pitchFamily="34" charset="0"/>
              </a:rPr>
              <a:t>Total des périodes hebdomadaires : 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sz="3200" dirty="0">
              <a:latin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minimum de 31 périodes (de 45’)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                        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maximum de 35 périodes (de 45’)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sz="3200" dirty="0">
                <a:latin typeface="Calibri" panose="020F0502020204030204" pitchFamily="34" charset="0"/>
              </a:rPr>
              <a:t>	</a:t>
            </a:r>
          </a:p>
        </p:txBody>
      </p:sp>
      <p:pic>
        <p:nvPicPr>
          <p:cNvPr id="26628" name="Image 3" descr="logoees imag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C00000"/>
                </a:solidFill>
                <a:latin typeface="Calibri" panose="020F0502020204030204" pitchFamily="34" charset="0"/>
              </a:rPr>
              <a:t>ATTENTION !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92145" y="1556792"/>
            <a:ext cx="8504238" cy="4752528"/>
          </a:xfrm>
        </p:spPr>
        <p:txBody>
          <a:bodyPr/>
          <a:lstStyle/>
          <a:p>
            <a:pPr eaLnBrk="1" hangingPunct="1"/>
            <a:r>
              <a:rPr lang="fr-FR" dirty="0">
                <a:latin typeface="Calibri" panose="020F0502020204030204" pitchFamily="34" charset="0"/>
              </a:rPr>
              <a:t>Un cours à option ne peut être ouvert que s'il a été choisi par un nombre suffisant d'élèves </a:t>
            </a:r>
            <a:r>
              <a:rPr lang="fr-FR" b="1" dirty="0">
                <a:latin typeface="Calibri" panose="020F0502020204030204" pitchFamily="34" charset="0"/>
              </a:rPr>
              <a:t>(</a:t>
            </a:r>
            <a:r>
              <a:rPr lang="fr-FR" b="1" i="1" dirty="0">
                <a:solidFill>
                  <a:srgbClr val="C00000"/>
                </a:solidFill>
                <a:latin typeface="Calibri" panose="020F0502020204030204" pitchFamily="34" charset="0"/>
              </a:rPr>
              <a:t>minimum 7 élèves</a:t>
            </a:r>
            <a:r>
              <a:rPr lang="fr-FR" b="1" dirty="0">
                <a:latin typeface="Calibri" panose="020F0502020204030204" pitchFamily="34" charset="0"/>
              </a:rPr>
              <a:t>)</a:t>
            </a:r>
            <a:r>
              <a:rPr lang="fr-FR" dirty="0">
                <a:latin typeface="Calibri" panose="020F0502020204030204" pitchFamily="34" charset="0"/>
              </a:rPr>
              <a:t>.</a:t>
            </a: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Un certain nombre d'options doivent être placées en parallèle dans l'horaire et toutes les combinaisons ne seront pas possibles.</a:t>
            </a: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Le cas échéant, nous vous demanderons de formuler de nouveaux vœux.</a:t>
            </a: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Les cours d'économie sont donnés dans les trois langues véhiculaires (Allemand-Anglais-Français) seulement si le nombre d’élèves le permet.</a:t>
            </a:r>
          </a:p>
        </p:txBody>
      </p:sp>
      <p:pic>
        <p:nvPicPr>
          <p:cNvPr id="29700" name="Image 3" descr="logoees imag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591" y="399766"/>
            <a:ext cx="792088" cy="632392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C00000"/>
                </a:solidFill>
                <a:latin typeface="Calibri" panose="020F0502020204030204" pitchFamily="34" charset="0"/>
              </a:rPr>
              <a:t>ATTENTION !</a:t>
            </a:r>
            <a:r>
              <a:rPr lang="fr-FR" dirty="0">
                <a:solidFill>
                  <a:srgbClr val="7B9899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174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fr-FR" dirty="0">
                <a:latin typeface="Calibri" panose="020F0502020204030204" pitchFamily="34" charset="0"/>
              </a:rPr>
              <a:t>Le choix d'un cours à option engage l'élève </a:t>
            </a:r>
            <a:r>
              <a:rPr lang="fr-FR" b="1" u="sng" dirty="0">
                <a:latin typeface="Calibri" panose="020F0502020204030204" pitchFamily="34" charset="0"/>
              </a:rPr>
              <a:t>pour 2 ans </a:t>
            </a:r>
            <a:r>
              <a:rPr lang="fr-FR" b="1" dirty="0">
                <a:latin typeface="Calibri" panose="020F0502020204030204" pitchFamily="34" charset="0"/>
              </a:rPr>
              <a:t>(S4+S5) </a:t>
            </a:r>
            <a:r>
              <a:rPr lang="fr-FR" dirty="0">
                <a:latin typeface="Calibri" panose="020F0502020204030204" pitchFamily="34" charset="0"/>
              </a:rPr>
              <a:t>: aucun changement d'option n'est possible.</a:t>
            </a:r>
          </a:p>
          <a:p>
            <a:pPr eaLnBrk="1" hangingPunct="1"/>
            <a:r>
              <a:rPr lang="fr-FR" dirty="0">
                <a:latin typeface="Calibri" panose="020F0502020204030204" pitchFamily="34" charset="0"/>
              </a:rPr>
              <a:t>Cependant, un élève peut changer de Maths 6 vers Maths 4 :</a:t>
            </a:r>
          </a:p>
          <a:p>
            <a:pPr lvl="1" eaLnBrk="1" hangingPunct="1">
              <a:buNone/>
            </a:pPr>
            <a:r>
              <a:rPr lang="fr-FR" sz="2700" b="1" dirty="0">
                <a:solidFill>
                  <a:schemeClr val="tx1"/>
                </a:solidFill>
                <a:latin typeface="Calibri" panose="020F0502020204030204" pitchFamily="34" charset="0"/>
              </a:rPr>
              <a:t>	i)</a:t>
            </a:r>
            <a:r>
              <a:rPr lang="fr-FR" sz="2700" dirty="0">
                <a:solidFill>
                  <a:schemeClr val="tx1"/>
                </a:solidFill>
                <a:latin typeface="Calibri" panose="020F0502020204030204" pitchFamily="34" charset="0"/>
              </a:rPr>
              <a:t> à la fin du 1er semestre de 4</a:t>
            </a:r>
            <a:r>
              <a:rPr lang="fr-FR" sz="27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ème</a:t>
            </a:r>
            <a:endParaRPr lang="fr-FR" sz="27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eaLnBrk="1" hangingPunct="1">
              <a:buNone/>
            </a:pPr>
            <a:r>
              <a:rPr lang="fr-FR" sz="2700" i="1">
                <a:solidFill>
                  <a:schemeClr val="tx1"/>
                </a:solidFill>
                <a:latin typeface="Calibri" panose="020F0502020204030204" pitchFamily="34" charset="0"/>
              </a:rPr>
              <a:t>ou </a:t>
            </a:r>
            <a:endParaRPr lang="fr-FR" sz="27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eaLnBrk="1" hangingPunct="1">
              <a:buNone/>
            </a:pPr>
            <a:r>
              <a:rPr lang="fr-FR" sz="2700" b="1" dirty="0">
                <a:solidFill>
                  <a:schemeClr val="tx1"/>
                </a:solidFill>
                <a:latin typeface="Calibri" panose="020F0502020204030204" pitchFamily="34" charset="0"/>
              </a:rPr>
              <a:t>	ii)</a:t>
            </a:r>
            <a:r>
              <a:rPr lang="fr-FR" sz="2700" dirty="0">
                <a:solidFill>
                  <a:schemeClr val="tx1"/>
                </a:solidFill>
                <a:latin typeface="Calibri" panose="020F0502020204030204" pitchFamily="34" charset="0"/>
              </a:rPr>
              <a:t> à la fin de la 4ème année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r>
              <a:rPr lang="fr-FR" u="sng" dirty="0">
                <a:latin typeface="Calibri" panose="020F0502020204030204" pitchFamily="34" charset="0"/>
              </a:rPr>
              <a:t>sur demande écrite des parents avec l´accord du Conseil de classe.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dirty="0"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31748" name="Image 3" descr="logoees image 7cmh-72 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solidFill>
                  <a:srgbClr val="0070C0"/>
                </a:solidFill>
              </a:rPr>
              <a:t>Baccalauréat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 smtClean="0">
              <a:solidFill>
                <a:srgbClr val="0070C0"/>
              </a:solidFill>
            </a:endParaRPr>
          </a:p>
        </p:txBody>
      </p:sp>
      <p:sp>
        <p:nvSpPr>
          <p:cNvPr id="21506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fr-FR" dirty="0" smtClean="0"/>
          </a:p>
          <a:p>
            <a:pPr eaLnBrk="1" hangingPunct="1">
              <a:buFont typeface="Wingdings 2" pitchFamily="18" charset="2"/>
              <a:buNone/>
            </a:pPr>
            <a:endParaRPr lang="fr-FR" dirty="0" smtClean="0"/>
          </a:p>
          <a:p>
            <a:pPr lvl="4" eaLnBrk="1" hangingPunct="1"/>
            <a:r>
              <a:rPr lang="fr-FR" sz="2800" dirty="0" smtClean="0">
                <a:latin typeface="Verdana" pitchFamily="34" charset="0"/>
              </a:rPr>
              <a:t>Note préliminaire : 	50 %</a:t>
            </a:r>
          </a:p>
          <a:p>
            <a:pPr eaLnBrk="1" hangingPunct="1"/>
            <a:endParaRPr lang="fr-FR" sz="2800" dirty="0" smtClean="0">
              <a:latin typeface="Verdana" pitchFamily="34" charset="0"/>
            </a:endParaRPr>
          </a:p>
          <a:p>
            <a:pPr lvl="4" eaLnBrk="1" hangingPunct="1"/>
            <a:r>
              <a:rPr lang="fr-FR" sz="2800" dirty="0" smtClean="0">
                <a:latin typeface="Verdana" pitchFamily="34" charset="0"/>
              </a:rPr>
              <a:t>Examens écrits: 		35 %</a:t>
            </a:r>
          </a:p>
          <a:p>
            <a:pPr eaLnBrk="1" hangingPunct="1"/>
            <a:endParaRPr lang="fr-FR" sz="2800" dirty="0" smtClean="0">
              <a:latin typeface="Verdana" pitchFamily="34" charset="0"/>
            </a:endParaRPr>
          </a:p>
          <a:p>
            <a:pPr lvl="4" eaLnBrk="1" hangingPunct="1"/>
            <a:r>
              <a:rPr lang="fr-FR" sz="2800" dirty="0" smtClean="0">
                <a:latin typeface="Verdana" pitchFamily="34" charset="0"/>
              </a:rPr>
              <a:t>Examens oraux: 		15 %</a:t>
            </a:r>
            <a:endParaRPr lang="fr-FR" sz="2800" dirty="0" smtClean="0">
              <a:latin typeface="Verdana" pitchFamily="34" charset="0"/>
            </a:endParaRPr>
          </a:p>
        </p:txBody>
      </p:sp>
      <p:pic>
        <p:nvPicPr>
          <p:cNvPr id="21507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6DA3-40EF-419D-9911-E4AC14161705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753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423</TotalTime>
  <Words>585</Words>
  <Application>Microsoft Office PowerPoint</Application>
  <PresentationFormat>Affichage à l'écran (4:3)</PresentationFormat>
  <Paragraphs>124</Paragraphs>
  <Slides>10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Georgia</vt:lpstr>
      <vt:lpstr>Verdana</vt:lpstr>
      <vt:lpstr>Wingdings</vt:lpstr>
      <vt:lpstr>Wingdings 2</vt:lpstr>
      <vt:lpstr>Civil</vt:lpstr>
      <vt:lpstr>Choix des options pour la 4ème année du secondaire </vt:lpstr>
      <vt:lpstr>Cours obligatoires</vt:lpstr>
      <vt:lpstr>Cours de mathématiques</vt:lpstr>
      <vt:lpstr>Choisir des options (1)</vt:lpstr>
      <vt:lpstr>Choisir des options (2)</vt:lpstr>
      <vt:lpstr>Horaire hebdomadaire</vt:lpstr>
      <vt:lpstr>ATTENTION !</vt:lpstr>
      <vt:lpstr>ATTENTION ! </vt:lpstr>
      <vt:lpstr>Baccalauréat </vt:lpstr>
      <vt:lpstr>Baccalauréat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</dc:creator>
  <cp:lastModifiedBy>Damien FRANCOIS</cp:lastModifiedBy>
  <cp:revision>80</cp:revision>
  <cp:lastPrinted>2020-03-10T07:47:49Z</cp:lastPrinted>
  <dcterms:created xsi:type="dcterms:W3CDTF">2009-12-08T12:31:36Z</dcterms:created>
  <dcterms:modified xsi:type="dcterms:W3CDTF">2020-03-10T07:48:17Z</dcterms:modified>
</cp:coreProperties>
</file>