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22" r:id="rId3"/>
    <p:sldId id="323" r:id="rId4"/>
    <p:sldId id="340" r:id="rId5"/>
    <p:sldId id="332" r:id="rId6"/>
    <p:sldId id="333" r:id="rId7"/>
    <p:sldId id="335" r:id="rId8"/>
    <p:sldId id="334" r:id="rId9"/>
    <p:sldId id="336" r:id="rId10"/>
    <p:sldId id="337" r:id="rId11"/>
    <p:sldId id="338" r:id="rId12"/>
    <p:sldId id="339" r:id="rId13"/>
    <p:sldId id="342" r:id="rId14"/>
    <p:sldId id="296" r:id="rId15"/>
  </p:sldIdLst>
  <p:sldSz cx="9144000" cy="6858000" type="screen4x3"/>
  <p:notesSz cx="6662738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FFFF66"/>
    <a:srgbClr val="FFCCFF"/>
    <a:srgbClr val="FF7C80"/>
    <a:srgbClr val="FF00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49" autoAdjust="0"/>
    <p:restoredTop sz="90929"/>
  </p:normalViewPr>
  <p:slideViewPr>
    <p:cSldViewPr>
      <p:cViewPr varScale="1">
        <p:scale>
          <a:sx n="105" d="100"/>
          <a:sy n="105" d="100"/>
        </p:scale>
        <p:origin x="20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392" y="-54"/>
      </p:cViewPr>
      <p:guideLst>
        <p:guide orient="horz" pos="3120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C63B4CC-9CA3-459B-ABD9-F5D284D23D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19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05350"/>
            <a:ext cx="4884738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E45AC54-1186-4964-A18B-AFFE2D8F90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84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  <p:sp>
        <p:nvSpPr>
          <p:cNvPr id="19459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682FF-97CB-496B-83FA-49721F9B61C5}" type="slidenum">
              <a:rPr lang="fr-FR" smtClean="0">
                <a:latin typeface="Times New Roman" pitchFamily="18" charset="0"/>
                <a:cs typeface="Arial" charset="0"/>
              </a:rPr>
              <a:pPr/>
              <a:t>4</a:t>
            </a:fld>
            <a:endParaRPr lang="fr-FR" smtClean="0"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404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:\Documents and Settings\debelmann\Bureau\fond powerpoint EES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2413" cy="689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LogoEESwo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333375"/>
            <a:ext cx="2846387" cy="47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ZoneTexte 5"/>
          <p:cNvSpPr txBox="1">
            <a:spLocks noChangeArrowheads="1"/>
          </p:cNvSpPr>
          <p:nvPr/>
        </p:nvSpPr>
        <p:spPr bwMode="auto">
          <a:xfrm>
            <a:off x="3132138" y="5373688"/>
            <a:ext cx="3024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 b="1">
                <a:solidFill>
                  <a:srgbClr val="262699"/>
                </a:solidFill>
                <a:latin typeface="Verdana" pitchFamily="34" charset="0"/>
              </a:rPr>
              <a:t>Presentation for Year 6 Options 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u contenu 2"/>
          <p:cNvSpPr>
            <a:spLocks noGrp="1"/>
          </p:cNvSpPr>
          <p:nvPr>
            <p:ph idx="1"/>
          </p:nvPr>
        </p:nvSpPr>
        <p:spPr>
          <a:xfrm>
            <a:off x="1331913" y="1981200"/>
            <a:ext cx="7431087" cy="4114800"/>
          </a:xfrm>
        </p:spPr>
        <p:txBody>
          <a:bodyPr/>
          <a:lstStyle/>
          <a:p>
            <a:r>
              <a:rPr lang="en-GB" sz="2800" smtClean="0">
                <a:latin typeface="Calibri" pitchFamily="34" charset="0"/>
              </a:rPr>
              <a:t>Students </a:t>
            </a:r>
            <a:r>
              <a:rPr lang="en-GB" sz="2800" u="sng" smtClean="0">
                <a:latin typeface="Calibri" pitchFamily="34" charset="0"/>
              </a:rPr>
              <a:t>may </a:t>
            </a:r>
            <a:r>
              <a:rPr lang="en-GB" sz="2800" smtClean="0">
                <a:latin typeface="Calibri" pitchFamily="34" charset="0"/>
              </a:rPr>
              <a:t>choose </a:t>
            </a:r>
            <a:r>
              <a:rPr lang="en-GB" sz="2800" smtClean="0">
                <a:solidFill>
                  <a:schemeClr val="accent2"/>
                </a:solidFill>
                <a:latin typeface="Calibri" pitchFamily="34" charset="0"/>
              </a:rPr>
              <a:t>one or more Complementary Courses (2 p) </a:t>
            </a:r>
            <a:r>
              <a:rPr lang="en-GB" sz="2800" smtClean="0">
                <a:latin typeface="Calibri" pitchFamily="34" charset="0"/>
              </a:rPr>
              <a:t>as long as they do not exceed 35 periods per week.</a:t>
            </a:r>
          </a:p>
          <a:p>
            <a:pPr>
              <a:buFontTx/>
              <a:buNone/>
            </a:pPr>
            <a:endParaRPr lang="en-GB" sz="2800" smtClean="0">
              <a:latin typeface="Calibri" pitchFamily="34" charset="0"/>
            </a:endParaRPr>
          </a:p>
          <a:p>
            <a:r>
              <a:rPr lang="en-GB" sz="2800" smtClean="0">
                <a:latin typeface="Calibri" pitchFamily="34" charset="0"/>
              </a:rPr>
              <a:t>Students are required to choose </a:t>
            </a:r>
            <a:r>
              <a:rPr lang="en-GB" sz="2800" smtClean="0">
                <a:solidFill>
                  <a:schemeClr val="accent2"/>
                </a:solidFill>
                <a:latin typeface="Calibri" pitchFamily="34" charset="0"/>
              </a:rPr>
              <a:t>one or more Complementary Courses </a:t>
            </a:r>
            <a:r>
              <a:rPr lang="en-GB" sz="2800" smtClean="0">
                <a:latin typeface="Calibri" pitchFamily="34" charset="0"/>
              </a:rPr>
              <a:t>if they have fewer than 31 periods per week.</a:t>
            </a:r>
          </a:p>
        </p:txBody>
      </p:sp>
      <p:sp>
        <p:nvSpPr>
          <p:cNvPr id="25602" name="Titr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772400" cy="658813"/>
          </a:xfrm>
        </p:spPr>
        <p:txBody>
          <a:bodyPr/>
          <a:lstStyle/>
          <a:p>
            <a:pPr algn="l"/>
            <a:r>
              <a:rPr lang="fr-FR" sz="2400" b="1" i="1" smtClean="0">
                <a:solidFill>
                  <a:srgbClr val="22228B"/>
                </a:solidFill>
                <a:latin typeface="Calibri" pitchFamily="34" charset="0"/>
              </a:rPr>
              <a:t>Option Choices in S6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u contenu 2"/>
          <p:cNvSpPr>
            <a:spLocks noGrp="1"/>
          </p:cNvSpPr>
          <p:nvPr>
            <p:ph idx="1"/>
          </p:nvPr>
        </p:nvSpPr>
        <p:spPr>
          <a:xfrm>
            <a:off x="684213" y="1412875"/>
            <a:ext cx="8204200" cy="5112469"/>
          </a:xfrm>
        </p:spPr>
        <p:txBody>
          <a:bodyPr/>
          <a:lstStyle/>
          <a:p>
            <a:r>
              <a:rPr lang="en-GB" dirty="0" smtClean="0">
                <a:solidFill>
                  <a:srgbClr val="0000FF"/>
                </a:solidFill>
                <a:latin typeface="Calibri" pitchFamily="34" charset="0"/>
              </a:rPr>
              <a:t>Complementary Courses :</a:t>
            </a:r>
          </a:p>
          <a:p>
            <a:pPr>
              <a:buFontTx/>
              <a:buNone/>
            </a:pPr>
            <a:endParaRPr lang="en-GB" dirty="0" smtClean="0">
              <a:solidFill>
                <a:srgbClr val="0000FF"/>
              </a:solidFill>
              <a:latin typeface="Calibri" pitchFamily="34" charset="0"/>
            </a:endParaRPr>
          </a:p>
          <a:p>
            <a:pPr lvl="1">
              <a:buFontTx/>
              <a:buNone/>
            </a:pPr>
            <a:r>
              <a:rPr lang="en-GB" sz="2400" dirty="0" smtClean="0">
                <a:latin typeface="Calibri" pitchFamily="34" charset="0"/>
              </a:rPr>
              <a:t>	+ Art*					2p</a:t>
            </a:r>
          </a:p>
          <a:p>
            <a:pPr lvl="1">
              <a:buFontTx/>
              <a:buNone/>
            </a:pPr>
            <a:r>
              <a:rPr lang="en-GB" sz="2400" dirty="0" smtClean="0">
                <a:latin typeface="Calibri" pitchFamily="34" charset="0"/>
              </a:rPr>
              <a:t>	+ Music*				2p</a:t>
            </a:r>
          </a:p>
          <a:p>
            <a:pPr lvl="1">
              <a:buFontTx/>
              <a:buNone/>
            </a:pPr>
            <a:r>
              <a:rPr lang="en-GB" sz="2400" dirty="0" smtClean="0">
                <a:latin typeface="Calibri" pitchFamily="34" charset="0"/>
              </a:rPr>
              <a:t>	+ Computer Studies (ICT)		2p</a:t>
            </a:r>
          </a:p>
          <a:p>
            <a:pPr lvl="1">
              <a:buFontTx/>
              <a:buNone/>
            </a:pPr>
            <a:r>
              <a:rPr lang="en-GB" sz="2400" dirty="0" smtClean="0">
                <a:latin typeface="Calibri" pitchFamily="34" charset="0"/>
              </a:rPr>
              <a:t>	+ Introduction to Economics*		2p</a:t>
            </a:r>
          </a:p>
          <a:p>
            <a:pPr lvl="1">
              <a:buFontTx/>
              <a:buNone/>
            </a:pPr>
            <a:r>
              <a:rPr lang="en-GB" sz="2400" dirty="0" smtClean="0">
                <a:latin typeface="Calibri" pitchFamily="34" charset="0"/>
              </a:rPr>
              <a:t>	+ Labs (bio, chemistry, physics )	2p</a:t>
            </a:r>
          </a:p>
          <a:p>
            <a:pPr lvl="1">
              <a:buFontTx/>
              <a:buNone/>
            </a:pPr>
            <a:r>
              <a:rPr lang="en-GB" sz="2400" dirty="0" smtClean="0">
                <a:latin typeface="Calibri" pitchFamily="34" charset="0"/>
              </a:rPr>
              <a:t>	+ </a:t>
            </a:r>
            <a:r>
              <a:rPr lang="en-GB" sz="2400" dirty="0" smtClean="0">
                <a:latin typeface="Calibri" pitchFamily="34" charset="0"/>
              </a:rPr>
              <a:t>Sociology</a:t>
            </a:r>
            <a:r>
              <a:rPr lang="en-GB" sz="2400" dirty="0" smtClean="0">
                <a:latin typeface="Calibri" pitchFamily="34" charset="0"/>
              </a:rPr>
              <a:t>				</a:t>
            </a:r>
            <a:r>
              <a:rPr lang="en-GB" sz="2400" dirty="0" smtClean="0">
                <a:latin typeface="Calibri" pitchFamily="34" charset="0"/>
              </a:rPr>
              <a:t>2p</a:t>
            </a:r>
          </a:p>
          <a:p>
            <a:pPr lvl="1">
              <a:buFontTx/>
              <a:buNone/>
            </a:pPr>
            <a:r>
              <a:rPr lang="en-GB" sz="2400" dirty="0">
                <a:latin typeface="Calibri" pitchFamily="34" charset="0"/>
              </a:rPr>
              <a:t>	</a:t>
            </a:r>
            <a:r>
              <a:rPr lang="en-GB" sz="2400" dirty="0" smtClean="0">
                <a:latin typeface="Calibri" pitchFamily="34" charset="0"/>
              </a:rPr>
              <a:t>+ Political Science			2p</a:t>
            </a:r>
            <a:endParaRPr lang="en-GB" sz="2400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n-GB" sz="2400" dirty="0" smtClean="0"/>
              <a:t>	</a:t>
            </a:r>
            <a:endParaRPr lang="en-GB" sz="2400" i="1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n-GB" sz="1400" i="1" dirty="0" smtClean="0">
                <a:latin typeface="Calibri" pitchFamily="34" charset="0"/>
              </a:rPr>
              <a:t>		</a:t>
            </a:r>
            <a:r>
              <a:rPr lang="en-GB" sz="1800" dirty="0" smtClean="0">
                <a:latin typeface="Calibri" pitchFamily="34" charset="0"/>
              </a:rPr>
              <a:t>*</a:t>
            </a:r>
            <a:r>
              <a:rPr lang="en-GB" sz="1600" i="1" dirty="0" smtClean="0">
                <a:latin typeface="Calibri" pitchFamily="34" charset="0"/>
              </a:rPr>
              <a:t> if the subject is not chosen as an Option</a:t>
            </a:r>
          </a:p>
        </p:txBody>
      </p:sp>
      <p:sp>
        <p:nvSpPr>
          <p:cNvPr id="26626" name="Titr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772400" cy="658813"/>
          </a:xfrm>
        </p:spPr>
        <p:txBody>
          <a:bodyPr/>
          <a:lstStyle/>
          <a:p>
            <a:pPr algn="l"/>
            <a:r>
              <a:rPr lang="fr-FR" sz="2400" b="1" i="1" smtClean="0">
                <a:solidFill>
                  <a:srgbClr val="22228B"/>
                </a:solidFill>
                <a:latin typeface="Calibri" pitchFamily="34" charset="0"/>
              </a:rPr>
              <a:t>Options Choices in S6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u contenu 2"/>
          <p:cNvSpPr>
            <a:spLocks noGrp="1"/>
          </p:cNvSpPr>
          <p:nvPr>
            <p:ph idx="1"/>
          </p:nvPr>
        </p:nvSpPr>
        <p:spPr>
          <a:xfrm>
            <a:off x="1042988" y="1484313"/>
            <a:ext cx="7772400" cy="4616450"/>
          </a:xfrm>
        </p:spPr>
        <p:txBody>
          <a:bodyPr/>
          <a:lstStyle/>
          <a:p>
            <a:r>
              <a:rPr lang="en-GB" sz="1800" smtClean="0">
                <a:latin typeface="Calibri" pitchFamily="34" charset="0"/>
              </a:rPr>
              <a:t>Each student is required to take </a:t>
            </a:r>
            <a:r>
              <a:rPr lang="en-GB" sz="1800" b="1" smtClean="0">
                <a:solidFill>
                  <a:schemeClr val="accent2"/>
                </a:solidFill>
                <a:latin typeface="Calibri" pitchFamily="34" charset="0"/>
              </a:rPr>
              <a:t>4 Compulsory Basic Courses</a:t>
            </a:r>
            <a:endParaRPr lang="en-GB" sz="1800" b="1" smtClean="0">
              <a:solidFill>
                <a:srgbClr val="0000FF"/>
              </a:solidFill>
              <a:latin typeface="Calibri" pitchFamily="34" charset="0"/>
            </a:endParaRPr>
          </a:p>
          <a:p>
            <a:endParaRPr lang="en-GB" sz="1800" b="1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GB" sz="1800" smtClean="0">
                <a:latin typeface="Calibri" pitchFamily="34" charset="0"/>
              </a:rPr>
              <a:t>Each student is required to choose </a:t>
            </a:r>
            <a:r>
              <a:rPr lang="en-GB" sz="1800" b="1" smtClean="0">
                <a:solidFill>
                  <a:schemeClr val="accent2"/>
                </a:solidFill>
                <a:latin typeface="Calibri" pitchFamily="34" charset="0"/>
              </a:rPr>
              <a:t>between the 2 Mathematics Courses</a:t>
            </a:r>
            <a:endParaRPr lang="en-GB" sz="1800" b="1" smtClean="0">
              <a:solidFill>
                <a:srgbClr val="0000FF"/>
              </a:solidFill>
              <a:latin typeface="Calibri" pitchFamily="34" charset="0"/>
            </a:endParaRPr>
          </a:p>
          <a:p>
            <a:endParaRPr lang="en-GB" sz="1800" b="1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GB" sz="1800" smtClean="0">
                <a:latin typeface="Calibri" pitchFamily="34" charset="0"/>
              </a:rPr>
              <a:t>Each student is required to choose </a:t>
            </a:r>
            <a:r>
              <a:rPr lang="en-GB" sz="1800" b="1" smtClean="0">
                <a:solidFill>
                  <a:schemeClr val="accent2"/>
                </a:solidFill>
                <a:latin typeface="Calibri" pitchFamily="34" charset="0"/>
              </a:rPr>
              <a:t>between 2 and 4 Option Courses</a:t>
            </a:r>
          </a:p>
          <a:p>
            <a:endParaRPr lang="en-GB" sz="180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GB" sz="1800" smtClean="0">
                <a:latin typeface="Calibri" pitchFamily="34" charset="0"/>
              </a:rPr>
              <a:t>Each student is required to choose </a:t>
            </a:r>
            <a:r>
              <a:rPr lang="en-GB" sz="1800" b="1" smtClean="0">
                <a:solidFill>
                  <a:schemeClr val="accent2"/>
                </a:solidFill>
                <a:latin typeface="Calibri" pitchFamily="34" charset="0"/>
              </a:rPr>
              <a:t>Basic Courses in history, geography, philosophy and biology if they are not chosen as Options</a:t>
            </a:r>
            <a:endParaRPr lang="en-GB" sz="1800" smtClean="0">
              <a:solidFill>
                <a:srgbClr val="0000FF"/>
              </a:solidFill>
              <a:latin typeface="Calibri" pitchFamily="34" charset="0"/>
            </a:endParaRPr>
          </a:p>
          <a:p>
            <a:endParaRPr lang="en-GB" sz="180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GB" sz="1800" smtClean="0">
                <a:latin typeface="Calibri" pitchFamily="34" charset="0"/>
              </a:rPr>
              <a:t>Each student may add </a:t>
            </a:r>
            <a:r>
              <a:rPr lang="en-GB" sz="1800" b="1" smtClean="0">
                <a:solidFill>
                  <a:schemeClr val="accent2"/>
                </a:solidFill>
                <a:latin typeface="Calibri" pitchFamily="34" charset="0"/>
              </a:rPr>
              <a:t>1 of the 3 Advanced Courses</a:t>
            </a:r>
            <a:endParaRPr lang="en-GB" sz="1800" smtClean="0">
              <a:solidFill>
                <a:srgbClr val="0000FF"/>
              </a:solidFill>
              <a:latin typeface="Calibri" pitchFamily="34" charset="0"/>
            </a:endParaRPr>
          </a:p>
          <a:p>
            <a:endParaRPr lang="en-GB" sz="180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GB" sz="1800" smtClean="0">
                <a:latin typeface="Calibri" pitchFamily="34" charset="0"/>
              </a:rPr>
              <a:t>Each student may choose </a:t>
            </a:r>
            <a:r>
              <a:rPr lang="en-GB" sz="1800" b="1" smtClean="0">
                <a:solidFill>
                  <a:schemeClr val="accent2"/>
                </a:solidFill>
                <a:latin typeface="Calibri" pitchFamily="34" charset="0"/>
              </a:rPr>
              <a:t>1 or more Complementary Course in order to ensure 31 to 35 periods per week</a:t>
            </a:r>
          </a:p>
          <a:p>
            <a:pPr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GB" smtClean="0"/>
              <a:t>	</a:t>
            </a:r>
          </a:p>
        </p:txBody>
      </p:sp>
      <p:sp>
        <p:nvSpPr>
          <p:cNvPr id="27650" name="Titr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772400" cy="658813"/>
          </a:xfrm>
        </p:spPr>
        <p:txBody>
          <a:bodyPr/>
          <a:lstStyle/>
          <a:p>
            <a:pPr algn="l"/>
            <a:r>
              <a:rPr lang="fr-FR" sz="2400" b="1" i="1" smtClean="0">
                <a:solidFill>
                  <a:srgbClr val="22228B"/>
                </a:solidFill>
                <a:latin typeface="Calibri" pitchFamily="34" charset="0"/>
              </a:rPr>
              <a:t>Option Choices in S6 (a summary)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smtClean="0">
                <a:solidFill>
                  <a:srgbClr val="C00000"/>
                </a:solidFill>
                <a:latin typeface="Calibri" pitchFamily="34" charset="0"/>
              </a:rPr>
              <a:t>VITAL INFORMATION !</a:t>
            </a:r>
          </a:p>
        </p:txBody>
      </p:sp>
      <p:sp>
        <p:nvSpPr>
          <p:cNvPr id="28674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90600" y="1557338"/>
            <a:ext cx="7805738" cy="4751387"/>
          </a:xfrm>
        </p:spPr>
        <p:txBody>
          <a:bodyPr/>
          <a:lstStyle/>
          <a:p>
            <a:pPr eaLnBrk="1" hangingPunct="1"/>
            <a:endParaRPr lang="fr-FR" sz="2000" dirty="0" smtClean="0">
              <a:latin typeface="Verdana" pitchFamily="34" charset="0"/>
            </a:endParaRPr>
          </a:p>
          <a:p>
            <a:pPr eaLnBrk="1" hangingPunct="1"/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An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optional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subject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can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only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be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opened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 if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it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is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chosen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 by at least 5 </a:t>
            </a:r>
            <a:r>
              <a:rPr lang="fr-FR" sz="2000" b="1" dirty="0" err="1" smtClean="0">
                <a:solidFill>
                  <a:srgbClr val="000000"/>
                </a:solidFill>
                <a:latin typeface="Verdana" pitchFamily="34" charset="0"/>
              </a:rPr>
              <a:t>pupils</a:t>
            </a:r>
            <a:r>
              <a:rPr lang="fr-FR" sz="2000" b="1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r>
              <a:rPr lang="fr-FR" sz="2000" dirty="0" smtClean="0">
                <a:latin typeface="Calibri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fr-FR" sz="2000" dirty="0" smtClean="0">
              <a:latin typeface="Calibri" pitchFamily="34" charset="0"/>
            </a:endParaRPr>
          </a:p>
          <a:p>
            <a:pPr eaLnBrk="1" hangingPunct="1"/>
            <a:r>
              <a:rPr lang="fr-FR" sz="2000" b="1" dirty="0" smtClean="0">
                <a:latin typeface="Verdana" pitchFamily="34" charset="0"/>
              </a:rPr>
              <a:t>Options </a:t>
            </a:r>
            <a:r>
              <a:rPr lang="fr-FR" sz="2000" b="1" dirty="0" err="1" smtClean="0">
                <a:latin typeface="Verdana" pitchFamily="34" charset="0"/>
              </a:rPr>
              <a:t>will</a:t>
            </a:r>
            <a:r>
              <a:rPr lang="fr-FR" sz="2000" b="1" dirty="0" smtClean="0">
                <a:latin typeface="Verdana" pitchFamily="34" charset="0"/>
              </a:rPr>
              <a:t> have to fit </a:t>
            </a:r>
            <a:r>
              <a:rPr lang="fr-FR" sz="2000" b="1" dirty="0" err="1" smtClean="0">
                <a:latin typeface="Verdana" pitchFamily="34" charset="0"/>
              </a:rPr>
              <a:t>within</a:t>
            </a:r>
            <a:r>
              <a:rPr lang="fr-FR" sz="2000" b="1" dirty="0" smtClean="0">
                <a:latin typeface="Verdana" pitchFamily="34" charset="0"/>
              </a:rPr>
              <a:t> the </a:t>
            </a:r>
            <a:r>
              <a:rPr lang="fr-FR" sz="2000" b="1" dirty="0" err="1" smtClean="0">
                <a:latin typeface="Verdana" pitchFamily="34" charset="0"/>
              </a:rPr>
              <a:t>timetable</a:t>
            </a:r>
            <a:r>
              <a:rPr lang="fr-FR" sz="2000" b="1" dirty="0" smtClean="0">
                <a:latin typeface="Verdana" pitchFamily="34" charset="0"/>
              </a:rPr>
              <a:t>. This </a:t>
            </a:r>
            <a:r>
              <a:rPr lang="fr-FR" sz="2000" b="1" dirty="0" err="1" smtClean="0">
                <a:latin typeface="Verdana" pitchFamily="34" charset="0"/>
              </a:rPr>
              <a:t>implies</a:t>
            </a:r>
            <a:r>
              <a:rPr lang="fr-FR" sz="2000" b="1" dirty="0" smtClean="0">
                <a:latin typeface="Verdana" pitchFamily="34" charset="0"/>
              </a:rPr>
              <a:t> </a:t>
            </a:r>
            <a:r>
              <a:rPr lang="fr-FR" sz="2000" b="1" dirty="0" err="1" smtClean="0">
                <a:latin typeface="Verdana" pitchFamily="34" charset="0"/>
              </a:rPr>
              <a:t>that</a:t>
            </a:r>
            <a:r>
              <a:rPr lang="fr-FR" sz="2000" b="1" dirty="0" smtClean="0">
                <a:latin typeface="Verdana" pitchFamily="34" charset="0"/>
              </a:rPr>
              <a:t> not all </a:t>
            </a:r>
            <a:r>
              <a:rPr lang="fr-FR" sz="2000" b="1" dirty="0" err="1" smtClean="0">
                <a:latin typeface="Verdana" pitchFamily="34" charset="0"/>
              </a:rPr>
              <a:t>combinations</a:t>
            </a:r>
            <a:r>
              <a:rPr lang="fr-FR" sz="2000" b="1" dirty="0" smtClean="0">
                <a:latin typeface="Verdana" pitchFamily="34" charset="0"/>
              </a:rPr>
              <a:t> </a:t>
            </a:r>
            <a:r>
              <a:rPr lang="fr-FR" sz="2000" b="1" dirty="0" err="1" smtClean="0">
                <a:latin typeface="Verdana" pitchFamily="34" charset="0"/>
              </a:rPr>
              <a:t>may</a:t>
            </a:r>
            <a:r>
              <a:rPr lang="fr-FR" sz="2000" b="1" dirty="0" smtClean="0">
                <a:latin typeface="Verdana" pitchFamily="34" charset="0"/>
              </a:rPr>
              <a:t> </a:t>
            </a:r>
            <a:r>
              <a:rPr lang="fr-FR" sz="2000" b="1" dirty="0" err="1" smtClean="0">
                <a:latin typeface="Verdana" pitchFamily="34" charset="0"/>
              </a:rPr>
              <a:t>be</a:t>
            </a:r>
            <a:r>
              <a:rPr lang="fr-FR" sz="2000" b="1" dirty="0" smtClean="0">
                <a:latin typeface="Verdana" pitchFamily="34" charset="0"/>
              </a:rPr>
              <a:t> possible.</a:t>
            </a:r>
          </a:p>
          <a:p>
            <a:pPr eaLnBrk="1" hangingPunct="1">
              <a:buFontTx/>
              <a:buNone/>
            </a:pPr>
            <a:r>
              <a:rPr lang="fr-FR" sz="2000" dirty="0" smtClean="0">
                <a:latin typeface="Calibri" pitchFamily="34" charset="0"/>
              </a:rPr>
              <a:t> </a:t>
            </a:r>
          </a:p>
          <a:p>
            <a:pPr eaLnBrk="1" hangingPunct="1"/>
            <a:r>
              <a:rPr lang="fr-FR" sz="2000" b="1" dirty="0" err="1" smtClean="0">
                <a:latin typeface="Verdana" pitchFamily="34" charset="0"/>
              </a:rPr>
              <a:t>Economics</a:t>
            </a:r>
            <a:r>
              <a:rPr lang="fr-FR" sz="2000" b="1" smtClean="0">
                <a:latin typeface="Verdana" pitchFamily="34" charset="0"/>
              </a:rPr>
              <a:t> (4p), </a:t>
            </a:r>
            <a:r>
              <a:rPr lang="fr-FR" sz="2000" b="1" dirty="0" smtClean="0">
                <a:latin typeface="Verdana" pitchFamily="34" charset="0"/>
              </a:rPr>
              <a:t>Latin and L IV </a:t>
            </a:r>
            <a:r>
              <a:rPr lang="fr-FR" sz="2000" b="1" dirty="0" err="1" smtClean="0">
                <a:latin typeface="Verdana" pitchFamily="34" charset="0"/>
              </a:rPr>
              <a:t>can</a:t>
            </a:r>
            <a:r>
              <a:rPr lang="fr-FR" sz="2000" b="1" dirty="0" smtClean="0">
                <a:latin typeface="Verdana" pitchFamily="34" charset="0"/>
              </a:rPr>
              <a:t> </a:t>
            </a:r>
            <a:r>
              <a:rPr lang="fr-FR" sz="2000" b="1" dirty="0" err="1" smtClean="0">
                <a:latin typeface="Verdana" pitchFamily="34" charset="0"/>
              </a:rPr>
              <a:t>only</a:t>
            </a:r>
            <a:r>
              <a:rPr lang="fr-FR" sz="2000" b="1" dirty="0" smtClean="0">
                <a:latin typeface="Verdana" pitchFamily="34" charset="0"/>
              </a:rPr>
              <a:t> </a:t>
            </a:r>
            <a:r>
              <a:rPr lang="fr-FR" sz="2000" b="1" dirty="0" err="1" smtClean="0">
                <a:latin typeface="Verdana" pitchFamily="34" charset="0"/>
              </a:rPr>
              <a:t>be</a:t>
            </a:r>
            <a:r>
              <a:rPr lang="fr-FR" sz="2000" b="1" dirty="0" smtClean="0">
                <a:latin typeface="Verdana" pitchFamily="34" charset="0"/>
              </a:rPr>
              <a:t> </a:t>
            </a:r>
            <a:r>
              <a:rPr lang="fr-FR" sz="2000" b="1" dirty="0" err="1" smtClean="0">
                <a:latin typeface="Verdana" pitchFamily="34" charset="0"/>
              </a:rPr>
              <a:t>chosen</a:t>
            </a:r>
            <a:r>
              <a:rPr lang="fr-FR" sz="2000" b="1" dirty="0" smtClean="0">
                <a:latin typeface="Verdana" pitchFamily="34" charset="0"/>
              </a:rPr>
              <a:t> by </a:t>
            </a:r>
            <a:r>
              <a:rPr lang="fr-FR" sz="2000" b="1" dirty="0" err="1" smtClean="0">
                <a:latin typeface="Verdana" pitchFamily="34" charset="0"/>
              </a:rPr>
              <a:t>students</a:t>
            </a:r>
            <a:r>
              <a:rPr lang="fr-FR" sz="2000" b="1" dirty="0" smtClean="0">
                <a:latin typeface="Verdana" pitchFamily="34" charset="0"/>
              </a:rPr>
              <a:t> </a:t>
            </a:r>
            <a:r>
              <a:rPr lang="fr-FR" sz="2000" b="1" dirty="0" err="1" smtClean="0">
                <a:latin typeface="Verdana" pitchFamily="34" charset="0"/>
              </a:rPr>
              <a:t>who</a:t>
            </a:r>
            <a:r>
              <a:rPr lang="fr-FR" sz="2000" b="1" dirty="0" smtClean="0">
                <a:latin typeface="Verdana" pitchFamily="34" charset="0"/>
              </a:rPr>
              <a:t> have </a:t>
            </a:r>
            <a:r>
              <a:rPr lang="fr-FR" sz="2000" b="1" dirty="0" err="1" smtClean="0">
                <a:latin typeface="Verdana" pitchFamily="34" charset="0"/>
              </a:rPr>
              <a:t>taken</a:t>
            </a:r>
            <a:r>
              <a:rPr lang="fr-FR" sz="2000" b="1" dirty="0" smtClean="0">
                <a:latin typeface="Verdana" pitchFamily="34" charset="0"/>
              </a:rPr>
              <a:t> </a:t>
            </a:r>
            <a:r>
              <a:rPr lang="fr-FR" sz="2000" b="1" dirty="0" err="1" smtClean="0">
                <a:latin typeface="Verdana" pitchFamily="34" charset="0"/>
              </a:rPr>
              <a:t>them</a:t>
            </a:r>
            <a:r>
              <a:rPr lang="fr-FR" sz="2000" b="1" dirty="0" smtClean="0">
                <a:latin typeface="Verdana" pitchFamily="34" charset="0"/>
              </a:rPr>
              <a:t> in S4 and S5.</a:t>
            </a:r>
          </a:p>
          <a:p>
            <a:pPr eaLnBrk="1" hangingPunct="1">
              <a:buFontTx/>
              <a:buNone/>
            </a:pPr>
            <a:endParaRPr lang="fr-FR" sz="2000" b="1" dirty="0" smtClean="0">
              <a:latin typeface="Verdana" pitchFamily="34" charset="0"/>
            </a:endParaRPr>
          </a:p>
          <a:p>
            <a:pPr eaLnBrk="1" hangingPunct="1"/>
            <a:endParaRPr lang="fr-FR" sz="2000" dirty="0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endParaRPr lang="fr-FR" sz="2000" dirty="0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endParaRPr lang="fr-FR" sz="2400" dirty="0" smtClean="0">
              <a:latin typeface="Verdana" pitchFamily="34" charset="0"/>
            </a:endParaRPr>
          </a:p>
        </p:txBody>
      </p:sp>
      <p:pic>
        <p:nvPicPr>
          <p:cNvPr id="28675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5" y="373063"/>
            <a:ext cx="642938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Imag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1950" y="400050"/>
            <a:ext cx="79216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LogoEESwo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333375"/>
            <a:ext cx="358775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>
          <a:xfrm>
            <a:off x="1116013" y="620713"/>
            <a:ext cx="7669212" cy="1143000"/>
          </a:xfrm>
        </p:spPr>
        <p:txBody>
          <a:bodyPr/>
          <a:lstStyle/>
          <a:p>
            <a:pPr eaLnBrk="1" hangingPunct="1"/>
            <a:r>
              <a:rPr lang="en-GB" b="1" smtClean="0">
                <a:solidFill>
                  <a:schemeClr val="accent2"/>
                </a:solidFill>
                <a:latin typeface="Calibri" pitchFamily="34" charset="0"/>
              </a:rPr>
              <a:t>Overall Baccalaureate Mark</a:t>
            </a:r>
            <a:r>
              <a:rPr lang="en-GB" smtClean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en-GB" smtClean="0">
                <a:solidFill>
                  <a:schemeClr val="accent2"/>
                </a:solidFill>
                <a:latin typeface="Calibri" pitchFamily="34" charset="0"/>
              </a:rPr>
            </a:br>
            <a:endParaRPr lang="en-GB" sz="2800" b="1" i="1" smtClean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16386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Espace réservé du contenu 2"/>
          <p:cNvSpPr txBox="1">
            <a:spLocks/>
          </p:cNvSpPr>
          <p:nvPr/>
        </p:nvSpPr>
        <p:spPr bwMode="auto">
          <a:xfrm>
            <a:off x="1584325" y="2060575"/>
            <a:ext cx="7200900" cy="401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 2" pitchFamily="18" charset="2"/>
              <a:buNone/>
            </a:pPr>
            <a:endParaRPr lang="en-GB" sz="3200"/>
          </a:p>
          <a:p>
            <a:pPr marL="1031875" lvl="4" indent="-457200">
              <a:spcBef>
                <a:spcPct val="20000"/>
              </a:spcBef>
              <a:buFont typeface="Wingdings" pitchFamily="2" charset="2"/>
              <a:buChar char="ü"/>
            </a:pPr>
            <a:r>
              <a:rPr lang="en-GB" sz="2800" b="1">
                <a:latin typeface="Calibri" pitchFamily="34" charset="0"/>
              </a:rPr>
              <a:t>Preliminary Mark : 	50 %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endParaRPr lang="en-GB" sz="2800" b="1">
              <a:latin typeface="Calibri" pitchFamily="34" charset="0"/>
            </a:endParaRPr>
          </a:p>
          <a:p>
            <a:pPr marL="1031875" lvl="4" indent="-457200">
              <a:spcBef>
                <a:spcPct val="20000"/>
              </a:spcBef>
              <a:buFont typeface="Wingdings" pitchFamily="2" charset="2"/>
              <a:buChar char="ü"/>
            </a:pPr>
            <a:r>
              <a:rPr lang="en-GB" sz="2800" b="1">
                <a:latin typeface="Calibri" pitchFamily="34" charset="0"/>
              </a:rPr>
              <a:t>Written Exams : 		35 %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endParaRPr lang="en-GB" sz="2800" b="1">
              <a:latin typeface="Calibri" pitchFamily="34" charset="0"/>
            </a:endParaRPr>
          </a:p>
          <a:p>
            <a:pPr marL="1031875" lvl="4" indent="-457200">
              <a:spcBef>
                <a:spcPct val="20000"/>
              </a:spcBef>
              <a:buFont typeface="Wingdings" pitchFamily="2" charset="2"/>
              <a:buChar char="ü"/>
            </a:pPr>
            <a:r>
              <a:rPr lang="en-GB" sz="2800" b="1">
                <a:latin typeface="Calibri" pitchFamily="34" charset="0"/>
              </a:rPr>
              <a:t>Oral Exams : 		15 %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772400" cy="1223962"/>
          </a:xfrm>
        </p:spPr>
        <p:txBody>
          <a:bodyPr/>
          <a:lstStyle/>
          <a:p>
            <a:pPr eaLnBrk="1" hangingPunct="1"/>
            <a:r>
              <a:rPr lang="en-GB" sz="4000" b="1" smtClean="0">
                <a:solidFill>
                  <a:schemeClr val="accent2"/>
                </a:solidFill>
                <a:latin typeface="Calibri" pitchFamily="34" charset="0"/>
              </a:rPr>
              <a:t>Baccalaureate</a:t>
            </a:r>
            <a:r>
              <a:rPr lang="fr-FR" sz="4000" b="1" smtClean="0">
                <a:solidFill>
                  <a:schemeClr val="accent2"/>
                </a:solidFill>
                <a:latin typeface="Calibri" pitchFamily="34" charset="0"/>
              </a:rPr>
              <a:t> Exam </a:t>
            </a:r>
            <a:r>
              <a:rPr lang="fr-FR" sz="4800" smtClean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fr-FR" sz="4800" smtClean="0">
                <a:solidFill>
                  <a:schemeClr val="accent2"/>
                </a:solidFill>
                <a:latin typeface="Calibri" pitchFamily="34" charset="0"/>
              </a:rPr>
            </a:br>
            <a:endParaRPr lang="fr-FR" sz="3200" smtClean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17410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517" name="Group 109"/>
          <p:cNvGraphicFramePr>
            <a:graphicFrameLocks noGrp="1"/>
          </p:cNvGraphicFramePr>
          <p:nvPr/>
        </p:nvGraphicFramePr>
        <p:xfrm>
          <a:off x="1042988" y="1341438"/>
          <a:ext cx="7705725" cy="5673726"/>
        </p:xfrm>
        <a:graphic>
          <a:graphicData uri="http://schemas.openxmlformats.org/drawingml/2006/table">
            <a:tbl>
              <a:tblPr/>
              <a:tblGrid>
                <a:gridCol w="50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5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0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 written examinations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0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 oral examinations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 or Advanced 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 or Advanced LI (compulsory)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5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II or Advanced LII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II or Advanced LII (compulsory)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History (2 or 4 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Geography (2 or 4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Mathematics 3 or 5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Advanced Math (compulsory)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Philosophy (2 p or 4 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L.III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L.IV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Biology (2 p or 4 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Chemistry 4 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Physics 4 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Option 4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Option 4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8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Reminder  4 p options 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Latin    Greek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Economics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Physics    Chemistry    Biology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III    L IV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Philosophy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History     Geography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Music	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Art	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E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>
          <a:xfrm>
            <a:off x="1006475" y="98425"/>
            <a:ext cx="7772400" cy="658813"/>
          </a:xfrm>
        </p:spPr>
        <p:txBody>
          <a:bodyPr/>
          <a:lstStyle/>
          <a:p>
            <a:r>
              <a:rPr lang="fr-FR" sz="2800" b="1" i="1" smtClean="0">
                <a:solidFill>
                  <a:schemeClr val="accent2"/>
                </a:solidFill>
                <a:latin typeface="Calibri" pitchFamily="34" charset="0"/>
              </a:rPr>
              <a:t>Choice of Courses in S6-S7</a:t>
            </a:r>
          </a:p>
        </p:txBody>
      </p:sp>
      <p:sp>
        <p:nvSpPr>
          <p:cNvPr id="18434" name="Espace réservé du contenu 3"/>
          <p:cNvSpPr>
            <a:spLocks noGrp="1"/>
          </p:cNvSpPr>
          <p:nvPr>
            <p:ph idx="1"/>
          </p:nvPr>
        </p:nvSpPr>
        <p:spPr>
          <a:xfrm>
            <a:off x="755650" y="757238"/>
            <a:ext cx="3255963" cy="2070100"/>
          </a:xfrm>
          <a:solidFill>
            <a:srgbClr val="FF99CC"/>
          </a:solidFill>
          <a:ln>
            <a:solidFill>
              <a:schemeClr val="tx2"/>
            </a:solidFill>
          </a:ln>
        </p:spPr>
        <p:txBody>
          <a:bodyPr/>
          <a:lstStyle/>
          <a:p>
            <a:pPr marL="0" indent="0">
              <a:buFontTx/>
              <a:buNone/>
            </a:pPr>
            <a:r>
              <a:rPr lang="en-GB" sz="2000" b="1" smtClean="0">
                <a:solidFill>
                  <a:schemeClr val="accent2"/>
                </a:solidFill>
                <a:latin typeface="Calibri" pitchFamily="34" charset="0"/>
              </a:rPr>
              <a:t>Basic Courses: Compulsory</a:t>
            </a:r>
          </a:p>
          <a:p>
            <a:pPr marL="0" indent="0">
              <a:buFontTx/>
              <a:buNone/>
            </a:pPr>
            <a:r>
              <a:rPr lang="en-GB" sz="1400" b="1" smtClean="0">
                <a:latin typeface="Calibri" pitchFamily="34" charset="0"/>
              </a:rPr>
              <a:t>Language I		 4p</a:t>
            </a:r>
          </a:p>
          <a:p>
            <a:pPr marL="0" indent="0">
              <a:buFontTx/>
              <a:buNone/>
            </a:pPr>
            <a:r>
              <a:rPr lang="en-GB" sz="1400" b="1" smtClean="0">
                <a:latin typeface="Calibri" pitchFamily="34" charset="0"/>
              </a:rPr>
              <a:t>Language II		 3p</a:t>
            </a:r>
          </a:p>
          <a:p>
            <a:pPr marL="0" indent="0">
              <a:buFontTx/>
              <a:buNone/>
            </a:pPr>
            <a:r>
              <a:rPr lang="en-GB" sz="1400" b="1" smtClean="0">
                <a:latin typeface="Calibri" pitchFamily="34" charset="0"/>
              </a:rPr>
              <a:t>Ethics/Religion 	 1p</a:t>
            </a:r>
          </a:p>
          <a:p>
            <a:pPr marL="0" indent="0">
              <a:buFontTx/>
              <a:buNone/>
            </a:pPr>
            <a:r>
              <a:rPr lang="en-GB" sz="1400" b="1" smtClean="0">
                <a:latin typeface="Calibri" pitchFamily="34" charset="0"/>
              </a:rPr>
              <a:t>Physical Education	 2p</a:t>
            </a:r>
          </a:p>
          <a:p>
            <a:pPr marL="0" indent="0">
              <a:buFontTx/>
              <a:buNone/>
            </a:pPr>
            <a:r>
              <a:rPr lang="en-GB" sz="1400" b="1" u="sng" smtClean="0">
                <a:latin typeface="Calibri" pitchFamily="34" charset="0"/>
              </a:rPr>
              <a:t>Mathematics	 3p or 5p</a:t>
            </a:r>
          </a:p>
          <a:p>
            <a:pPr marL="0" indent="0">
              <a:buFontTx/>
              <a:buNone/>
            </a:pPr>
            <a:r>
              <a:rPr lang="en-GB" sz="1400" b="1" smtClean="0">
                <a:solidFill>
                  <a:srgbClr val="2D2DB9"/>
                </a:solidFill>
                <a:latin typeface="Calibri" pitchFamily="34" charset="0"/>
              </a:rPr>
              <a:t>TOTAL</a:t>
            </a:r>
            <a:r>
              <a:rPr lang="en-GB" sz="1400" b="1" smtClean="0">
                <a:latin typeface="Calibri" pitchFamily="34" charset="0"/>
              </a:rPr>
              <a:t>		</a:t>
            </a:r>
            <a:r>
              <a:rPr lang="en-GB" sz="1400" b="1" smtClean="0">
                <a:solidFill>
                  <a:schemeClr val="accent2"/>
                </a:solidFill>
                <a:latin typeface="Calibri" pitchFamily="34" charset="0"/>
              </a:rPr>
              <a:t>13 or 15p</a:t>
            </a:r>
          </a:p>
        </p:txBody>
      </p:sp>
      <p:sp>
        <p:nvSpPr>
          <p:cNvPr id="18435" name="Espace réservé du contenu 3"/>
          <p:cNvSpPr txBox="1">
            <a:spLocks/>
          </p:cNvSpPr>
          <p:nvPr/>
        </p:nvSpPr>
        <p:spPr bwMode="auto">
          <a:xfrm>
            <a:off x="4892675" y="757238"/>
            <a:ext cx="3455988" cy="20701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accent2"/>
                </a:solidFill>
                <a:latin typeface="Calibri" pitchFamily="34" charset="0"/>
              </a:rPr>
              <a:t>Basic Courses: Compulsory</a:t>
            </a:r>
            <a:r>
              <a:rPr lang="en-GB" sz="1400" b="1">
                <a:solidFill>
                  <a:schemeClr val="accent2"/>
                </a:solidFill>
                <a:latin typeface="Calibri" pitchFamily="34" charset="0"/>
              </a:rPr>
              <a:t> unless chosen as an Option: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History 2p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Geography 2p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Philosophy 2p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Biology 2p </a:t>
            </a:r>
            <a:r>
              <a:rPr lang="en-GB" sz="1400">
                <a:latin typeface="Calibri" pitchFamily="34" charset="0"/>
              </a:rPr>
              <a:t>(</a:t>
            </a:r>
            <a:r>
              <a:rPr lang="en-GB" sz="1400" i="1">
                <a:latin typeface="Calibri" pitchFamily="34" charset="0"/>
              </a:rPr>
              <a:t>compulsory only for those pupils who do not choose a science from the option courses.)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6" name="Croix 5"/>
          <p:cNvSpPr/>
          <p:nvPr/>
        </p:nvSpPr>
        <p:spPr>
          <a:xfrm>
            <a:off x="4284663" y="1628775"/>
            <a:ext cx="287337" cy="287338"/>
          </a:xfrm>
          <a:prstGeom prst="pl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Croix 7"/>
          <p:cNvSpPr/>
          <p:nvPr/>
        </p:nvSpPr>
        <p:spPr>
          <a:xfrm>
            <a:off x="1258888" y="3716338"/>
            <a:ext cx="287337" cy="287337"/>
          </a:xfrm>
          <a:prstGeom prst="pl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Croix 8"/>
          <p:cNvSpPr/>
          <p:nvPr/>
        </p:nvSpPr>
        <p:spPr>
          <a:xfrm>
            <a:off x="1116013" y="5805488"/>
            <a:ext cx="287337" cy="287337"/>
          </a:xfrm>
          <a:prstGeom prst="pl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439" name="Espace réservé du contenu 3"/>
          <p:cNvSpPr txBox="1">
            <a:spLocks/>
          </p:cNvSpPr>
          <p:nvPr/>
        </p:nvSpPr>
        <p:spPr bwMode="auto">
          <a:xfrm>
            <a:off x="1547813" y="5013325"/>
            <a:ext cx="3108325" cy="16637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accent2"/>
                </a:solidFill>
                <a:latin typeface="Calibri" pitchFamily="34" charset="0"/>
              </a:rPr>
              <a:t>Advanced Courses: (3p) </a:t>
            </a:r>
          </a:p>
          <a:p>
            <a:pPr eaLnBrk="0" hangingPunct="0">
              <a:spcBef>
                <a:spcPct val="20000"/>
              </a:spcBef>
            </a:pPr>
            <a:endParaRPr lang="en-GB" sz="1400" b="1"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Advanced Language I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Advanced Language II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Advanced Maths</a:t>
            </a:r>
          </a:p>
          <a:p>
            <a:pPr eaLnBrk="0" hangingPunct="0">
              <a:spcBef>
                <a:spcPct val="20000"/>
              </a:spcBef>
            </a:pPr>
            <a:endParaRPr lang="en-GB" sz="1400">
              <a:latin typeface="Calibri" pitchFamily="34" charset="0"/>
            </a:endParaRPr>
          </a:p>
        </p:txBody>
      </p:sp>
      <p:sp>
        <p:nvSpPr>
          <p:cNvPr id="11" name="Croix 10"/>
          <p:cNvSpPr/>
          <p:nvPr/>
        </p:nvSpPr>
        <p:spPr>
          <a:xfrm>
            <a:off x="4716463" y="5734050"/>
            <a:ext cx="288925" cy="288925"/>
          </a:xfrm>
          <a:prstGeom prst="plu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441" name="Espace réservé du contenu 3"/>
          <p:cNvSpPr txBox="1">
            <a:spLocks/>
          </p:cNvSpPr>
          <p:nvPr/>
        </p:nvSpPr>
        <p:spPr bwMode="auto">
          <a:xfrm>
            <a:off x="5148263" y="5013325"/>
            <a:ext cx="3332162" cy="16637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GB" sz="2000" b="1" dirty="0">
                <a:solidFill>
                  <a:schemeClr val="accent2"/>
                </a:solidFill>
                <a:latin typeface="Calibri" pitchFamily="34" charset="0"/>
              </a:rPr>
              <a:t>Complementary Courses: (2p)</a:t>
            </a:r>
            <a:r>
              <a:rPr lang="en-GB" sz="2000" b="1" dirty="0">
                <a:solidFill>
                  <a:srgbClr val="404040"/>
                </a:solidFill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20000"/>
              </a:spcBef>
            </a:pPr>
            <a:endParaRPr lang="en-GB" sz="1400" b="1" dirty="0">
              <a:solidFill>
                <a:srgbClr val="404040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GB" sz="1400" b="1" dirty="0">
                <a:latin typeface="Calibri" pitchFamily="34" charset="0"/>
              </a:rPr>
              <a:t>Art-Music-ICT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 dirty="0">
                <a:latin typeface="Calibri" pitchFamily="34" charset="0"/>
              </a:rPr>
              <a:t>Bio Lab </a:t>
            </a:r>
            <a:r>
              <a:rPr lang="en-GB" sz="1400" b="1" i="1" u="sng" dirty="0">
                <a:latin typeface="Calibri" pitchFamily="34" charset="0"/>
              </a:rPr>
              <a:t>or</a:t>
            </a:r>
            <a:r>
              <a:rPr lang="en-GB" sz="1400" b="1" dirty="0">
                <a:latin typeface="Calibri" pitchFamily="34" charset="0"/>
              </a:rPr>
              <a:t> Chemistry Lab </a:t>
            </a:r>
            <a:r>
              <a:rPr lang="en-GB" sz="1400" b="1" i="1" u="sng" dirty="0">
                <a:latin typeface="Calibri" pitchFamily="34" charset="0"/>
              </a:rPr>
              <a:t>or</a:t>
            </a:r>
            <a:r>
              <a:rPr lang="en-GB" sz="1400" b="1" dirty="0">
                <a:latin typeface="Calibri" pitchFamily="34" charset="0"/>
              </a:rPr>
              <a:t> Physics Lab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 dirty="0">
                <a:latin typeface="Calibri" pitchFamily="34" charset="0"/>
              </a:rPr>
              <a:t>Sociology </a:t>
            </a:r>
            <a:endParaRPr lang="en-GB" sz="1400" b="1" dirty="0" smtClean="0"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GB" sz="1400" b="1" dirty="0" smtClean="0">
                <a:latin typeface="Calibri" pitchFamily="34" charset="0"/>
              </a:rPr>
              <a:t>Political Science</a:t>
            </a:r>
            <a:endParaRPr lang="en-GB" sz="1400" b="1" dirty="0">
              <a:latin typeface="Calibri" pitchFamily="34" charset="0"/>
            </a:endParaRPr>
          </a:p>
        </p:txBody>
      </p:sp>
      <p:sp>
        <p:nvSpPr>
          <p:cNvPr id="18442" name="Espace réservé du contenu 3"/>
          <p:cNvSpPr txBox="1">
            <a:spLocks/>
          </p:cNvSpPr>
          <p:nvPr/>
        </p:nvSpPr>
        <p:spPr bwMode="auto">
          <a:xfrm>
            <a:off x="1835150" y="2997200"/>
            <a:ext cx="5041900" cy="172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accent2"/>
                </a:solidFill>
                <a:latin typeface="Calibri" pitchFamily="34" charset="0"/>
              </a:rPr>
              <a:t>4 Period Options: (min. 2, max.4)</a:t>
            </a:r>
            <a:endParaRPr lang="en-GB" sz="1400" b="1">
              <a:solidFill>
                <a:schemeClr val="accent2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Biology 		History		Language IV	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Chemistry 		Geography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Physics 		Philosophy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Art 		Economics or Latin </a:t>
            </a:r>
          </a:p>
          <a:p>
            <a:pPr eaLnBrk="0" hangingPunct="0">
              <a:spcBef>
                <a:spcPct val="20000"/>
              </a:spcBef>
            </a:pPr>
            <a:r>
              <a:rPr lang="en-GB" sz="1400" b="1">
                <a:latin typeface="Calibri" pitchFamily="34" charset="0"/>
              </a:rPr>
              <a:t>Music		Language III</a:t>
            </a:r>
          </a:p>
          <a:p>
            <a:pPr eaLnBrk="0" hangingPunct="0">
              <a:spcBef>
                <a:spcPct val="20000"/>
              </a:spcBef>
            </a:pPr>
            <a:endParaRPr lang="en-GB" sz="1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772400" cy="658813"/>
          </a:xfrm>
        </p:spPr>
        <p:txBody>
          <a:bodyPr/>
          <a:lstStyle/>
          <a:p>
            <a:pPr algn="l"/>
            <a:r>
              <a:rPr lang="fr-FR" sz="2400" b="1" i="1" smtClean="0">
                <a:solidFill>
                  <a:srgbClr val="22228B"/>
                </a:solidFill>
                <a:latin typeface="Calibri" pitchFamily="34" charset="0"/>
              </a:rPr>
              <a:t>Option Choices in  S6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latin typeface="Calibri" pitchFamily="34" charset="0"/>
              </a:rPr>
              <a:t>Each student is required to take the  </a:t>
            </a:r>
          </a:p>
          <a:p>
            <a:pPr>
              <a:buFontTx/>
              <a:buNone/>
            </a:pPr>
            <a:r>
              <a:rPr lang="fr-FR" smtClean="0">
                <a:solidFill>
                  <a:srgbClr val="0000FF"/>
                </a:solidFill>
                <a:latin typeface="Calibri" pitchFamily="34" charset="0"/>
              </a:rPr>
              <a:t>	4 basic courses </a:t>
            </a:r>
            <a:r>
              <a:rPr lang="fr-FR" smtClean="0">
                <a:solidFill>
                  <a:srgbClr val="FF0000"/>
                </a:solidFill>
                <a:latin typeface="Calibri" pitchFamily="34" charset="0"/>
              </a:rPr>
              <a:t>:</a:t>
            </a:r>
          </a:p>
          <a:p>
            <a:endParaRPr lang="fr-FR" smtClean="0">
              <a:solidFill>
                <a:srgbClr val="FF0000"/>
              </a:solidFill>
              <a:latin typeface="Calibri" pitchFamily="34" charset="0"/>
            </a:endParaRPr>
          </a:p>
          <a:p>
            <a:pPr lvl="1">
              <a:buFontTx/>
              <a:buNone/>
            </a:pPr>
            <a:r>
              <a:rPr lang="fr-FR" i="1" smtClean="0">
                <a:latin typeface="Calibri" pitchFamily="34" charset="0"/>
              </a:rPr>
              <a:t>	+ Language I				4p</a:t>
            </a:r>
          </a:p>
          <a:p>
            <a:pPr lvl="1">
              <a:buFontTx/>
              <a:buNone/>
            </a:pPr>
            <a:r>
              <a:rPr lang="fr-FR" i="1" smtClean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fr-FR" i="1" smtClean="0">
                <a:latin typeface="Calibri" pitchFamily="34" charset="0"/>
              </a:rPr>
              <a:t>+ Language II				3p</a:t>
            </a:r>
          </a:p>
          <a:p>
            <a:pPr lvl="1">
              <a:buFontTx/>
              <a:buNone/>
            </a:pPr>
            <a:r>
              <a:rPr lang="fr-FR" i="1" smtClean="0">
                <a:latin typeface="Calibri" pitchFamily="34" charset="0"/>
              </a:rPr>
              <a:t>	+ Ethics or Religion 			1p</a:t>
            </a:r>
          </a:p>
          <a:p>
            <a:pPr lvl="1">
              <a:buFontTx/>
              <a:buNone/>
            </a:pPr>
            <a:r>
              <a:rPr lang="fr-FR" i="1" smtClean="0">
                <a:latin typeface="Calibri" pitchFamily="34" charset="0"/>
              </a:rPr>
              <a:t>	+ Physical Education </a:t>
            </a:r>
            <a:r>
              <a:rPr lang="fr-FR" i="1" smtClean="0">
                <a:solidFill>
                  <a:srgbClr val="FF0000"/>
                </a:solidFill>
                <a:latin typeface="Calibri" pitchFamily="34" charset="0"/>
              </a:rPr>
              <a:t>		</a:t>
            </a:r>
            <a:r>
              <a:rPr lang="fr-FR" i="1" smtClean="0">
                <a:latin typeface="Calibri" pitchFamily="34" charset="0"/>
              </a:rPr>
              <a:t>2p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u contenu 2"/>
          <p:cNvSpPr>
            <a:spLocks noGrp="1"/>
          </p:cNvSpPr>
          <p:nvPr>
            <p:ph idx="1"/>
          </p:nvPr>
        </p:nvSpPr>
        <p:spPr>
          <a:xfrm>
            <a:off x="990600" y="1981200"/>
            <a:ext cx="7772400" cy="2887663"/>
          </a:xfrm>
        </p:spPr>
        <p:txBody>
          <a:bodyPr/>
          <a:lstStyle/>
          <a:p>
            <a:r>
              <a:rPr lang="fr-FR" smtClean="0">
                <a:latin typeface="Calibri" pitchFamily="34" charset="0"/>
              </a:rPr>
              <a:t>Each student is required to take </a:t>
            </a:r>
            <a:r>
              <a:rPr lang="fr-FR" u="sng" smtClean="0">
                <a:solidFill>
                  <a:schemeClr val="accent2"/>
                </a:solidFill>
                <a:latin typeface="Calibri" pitchFamily="34" charset="0"/>
              </a:rPr>
              <a:t>one</a:t>
            </a:r>
            <a:r>
              <a:rPr lang="fr-FR" smtClean="0">
                <a:solidFill>
                  <a:schemeClr val="accent2"/>
                </a:solidFill>
                <a:latin typeface="Calibri" pitchFamily="34" charset="0"/>
              </a:rPr>
              <a:t> of the two maths courses :</a:t>
            </a:r>
          </a:p>
          <a:p>
            <a:endParaRPr lang="fr-FR" smtClean="0">
              <a:solidFill>
                <a:schemeClr val="accent2"/>
              </a:solidFill>
              <a:latin typeface="Calibri" pitchFamily="34" charset="0"/>
            </a:endParaRPr>
          </a:p>
          <a:p>
            <a:pPr lvl="1">
              <a:buFontTx/>
              <a:buNone/>
            </a:pPr>
            <a:r>
              <a:rPr lang="fr-FR" i="1" smtClean="0">
                <a:latin typeface="Calibri" pitchFamily="34" charset="0"/>
              </a:rPr>
              <a:t>	+ Mathematics		3p</a:t>
            </a:r>
          </a:p>
          <a:p>
            <a:pPr lvl="1">
              <a:buFontTx/>
              <a:buNone/>
            </a:pPr>
            <a:r>
              <a:rPr lang="fr-FR" i="1" smtClean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fr-FR" i="1" smtClean="0">
                <a:latin typeface="Calibri" pitchFamily="34" charset="0"/>
              </a:rPr>
              <a:t>+ Mathematics		5p</a:t>
            </a:r>
          </a:p>
          <a:p>
            <a:pPr>
              <a:buFontTx/>
              <a:buNone/>
            </a:pPr>
            <a:r>
              <a:rPr lang="fr-FR" smtClean="0"/>
              <a:t>	</a:t>
            </a:r>
          </a:p>
        </p:txBody>
      </p:sp>
      <p:sp>
        <p:nvSpPr>
          <p:cNvPr id="21506" name="Titre 1"/>
          <p:cNvSpPr txBox="1">
            <a:spLocks/>
          </p:cNvSpPr>
          <p:nvPr/>
        </p:nvSpPr>
        <p:spPr bwMode="auto">
          <a:xfrm>
            <a:off x="990600" y="60960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r-FR" b="1" i="1">
                <a:solidFill>
                  <a:srgbClr val="22228B"/>
                </a:solidFill>
                <a:latin typeface="Calibri" pitchFamily="34" charset="0"/>
              </a:rPr>
              <a:t>Option Choices in S6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u contenu 2"/>
          <p:cNvSpPr>
            <a:spLocks noGrp="1"/>
          </p:cNvSpPr>
          <p:nvPr>
            <p:ph idx="1"/>
          </p:nvPr>
        </p:nvSpPr>
        <p:spPr>
          <a:xfrm>
            <a:off x="990600" y="1557338"/>
            <a:ext cx="7772400" cy="4614862"/>
          </a:xfrm>
        </p:spPr>
        <p:txBody>
          <a:bodyPr/>
          <a:lstStyle/>
          <a:p>
            <a:r>
              <a:rPr lang="fr-FR" smtClean="0">
                <a:latin typeface="Calibri" pitchFamily="34" charset="0"/>
              </a:rPr>
              <a:t>Each student is required to choose </a:t>
            </a:r>
          </a:p>
          <a:p>
            <a:pPr lvl="1">
              <a:buFontTx/>
              <a:buNone/>
            </a:pPr>
            <a:r>
              <a:rPr lang="fr-FR" smtClean="0">
                <a:solidFill>
                  <a:srgbClr val="0000FF"/>
                </a:solidFill>
                <a:latin typeface="Calibri" pitchFamily="34" charset="0"/>
              </a:rPr>
              <a:t>these basic courses </a:t>
            </a:r>
            <a:r>
              <a:rPr lang="fr-FR" u="sng" smtClean="0">
                <a:solidFill>
                  <a:srgbClr val="0000FF"/>
                </a:solidFill>
                <a:latin typeface="Calibri" pitchFamily="34" charset="0"/>
              </a:rPr>
              <a:t>unless</a:t>
            </a:r>
            <a:r>
              <a:rPr lang="fr-FR" smtClean="0">
                <a:solidFill>
                  <a:srgbClr val="0000FF"/>
                </a:solidFill>
                <a:latin typeface="Calibri" pitchFamily="34" charset="0"/>
              </a:rPr>
              <a:t> chosen as an Option:</a:t>
            </a:r>
          </a:p>
          <a:p>
            <a:pPr lvl="1">
              <a:buFontTx/>
              <a:buNone/>
            </a:pPr>
            <a:endParaRPr lang="fr-FR" smtClean="0">
              <a:solidFill>
                <a:srgbClr val="0000FF"/>
              </a:solidFill>
              <a:latin typeface="Calibri" pitchFamily="34" charset="0"/>
            </a:endParaRPr>
          </a:p>
          <a:p>
            <a:pPr lvl="1">
              <a:buFontTx/>
              <a:buNone/>
            </a:pPr>
            <a:r>
              <a:rPr lang="fr-FR" smtClean="0">
                <a:latin typeface="Calibri" pitchFamily="34" charset="0"/>
              </a:rPr>
              <a:t>	</a:t>
            </a:r>
            <a:r>
              <a:rPr lang="fr-FR" i="1" smtClean="0">
                <a:latin typeface="Calibri" pitchFamily="34" charset="0"/>
              </a:rPr>
              <a:t>+ History			2p</a:t>
            </a:r>
          </a:p>
          <a:p>
            <a:pPr lvl="1">
              <a:buFontTx/>
              <a:buNone/>
            </a:pPr>
            <a:r>
              <a:rPr lang="fr-FR" i="1" smtClean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fr-FR" i="1" smtClean="0">
                <a:latin typeface="Calibri" pitchFamily="34" charset="0"/>
              </a:rPr>
              <a:t>+ Geography			2p</a:t>
            </a:r>
          </a:p>
          <a:p>
            <a:pPr lvl="1">
              <a:buFontTx/>
              <a:buNone/>
            </a:pPr>
            <a:r>
              <a:rPr lang="fr-FR" i="1" smtClean="0">
                <a:latin typeface="Calibri" pitchFamily="34" charset="0"/>
              </a:rPr>
              <a:t>	+ Philosophy			2p</a:t>
            </a:r>
          </a:p>
          <a:p>
            <a:pPr lvl="1">
              <a:buFontTx/>
              <a:buNone/>
            </a:pPr>
            <a:r>
              <a:rPr lang="fr-FR" i="1" smtClean="0">
                <a:latin typeface="Calibri" pitchFamily="34" charset="0"/>
              </a:rPr>
              <a:t>	+ Biology			2p**</a:t>
            </a:r>
          </a:p>
          <a:p>
            <a:pPr>
              <a:buFontTx/>
              <a:buNone/>
            </a:pPr>
            <a:r>
              <a:rPr lang="fr-FR" sz="1600" b="1" smtClean="0">
                <a:latin typeface="Arial" charset="0"/>
                <a:cs typeface="Arial" charset="0"/>
              </a:rPr>
              <a:t>	</a:t>
            </a:r>
            <a:r>
              <a:rPr lang="fr-FR" sz="1600" i="1" smtClean="0">
                <a:latin typeface="Calibri" pitchFamily="34" charset="0"/>
              </a:rPr>
              <a:t>**</a:t>
            </a:r>
            <a:r>
              <a:rPr lang="fr-FR" sz="1100" smtClean="0">
                <a:latin typeface="Arial" charset="0"/>
                <a:cs typeface="Arial" charset="0"/>
              </a:rPr>
              <a:t> </a:t>
            </a:r>
            <a:r>
              <a:rPr lang="fr-FR" sz="1400" smtClean="0">
                <a:latin typeface="Calibri" pitchFamily="34" charset="0"/>
                <a:cs typeface="Arial" charset="0"/>
              </a:rPr>
              <a:t>(</a:t>
            </a:r>
            <a:r>
              <a:rPr lang="fr-FR" sz="1800" i="1" smtClean="0">
                <a:latin typeface="Calibri" pitchFamily="34" charset="0"/>
                <a:cs typeface="Arial" charset="0"/>
              </a:rPr>
              <a:t>compulsory only for those pupils who do not choose a science from the       option courses.)</a:t>
            </a:r>
            <a:endParaRPr lang="fr-FR" sz="1800" smtClean="0">
              <a:latin typeface="Calibri" pitchFamily="34" charset="0"/>
              <a:cs typeface="Arial" charset="0"/>
            </a:endParaRPr>
          </a:p>
          <a:p>
            <a:r>
              <a:rPr lang="fr-FR" smtClean="0"/>
              <a:t>	</a:t>
            </a:r>
          </a:p>
        </p:txBody>
      </p:sp>
      <p:sp>
        <p:nvSpPr>
          <p:cNvPr id="22530" name="Titr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772400" cy="658813"/>
          </a:xfrm>
        </p:spPr>
        <p:txBody>
          <a:bodyPr/>
          <a:lstStyle/>
          <a:p>
            <a:pPr algn="l"/>
            <a:r>
              <a:rPr lang="fr-FR" sz="2400" b="1" i="1" smtClean="0">
                <a:solidFill>
                  <a:srgbClr val="22228B"/>
                </a:solidFill>
                <a:latin typeface="Calibri" pitchFamily="34" charset="0"/>
              </a:rPr>
              <a:t>Option Choices in S6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u contenu 2"/>
          <p:cNvSpPr>
            <a:spLocks noGrp="1"/>
          </p:cNvSpPr>
          <p:nvPr>
            <p:ph idx="1"/>
          </p:nvPr>
        </p:nvSpPr>
        <p:spPr>
          <a:xfrm>
            <a:off x="1096963" y="1484313"/>
            <a:ext cx="7559675" cy="4471987"/>
          </a:xfrm>
        </p:spPr>
        <p:txBody>
          <a:bodyPr/>
          <a:lstStyle/>
          <a:p>
            <a:r>
              <a:rPr lang="en-GB" sz="2800" smtClean="0">
                <a:latin typeface="Calibri" pitchFamily="34" charset="0"/>
              </a:rPr>
              <a:t>Each student is required to choose </a:t>
            </a:r>
          </a:p>
          <a:p>
            <a:pPr>
              <a:buFontTx/>
              <a:buNone/>
            </a:pPr>
            <a:r>
              <a:rPr lang="en-GB" sz="2800" smtClean="0">
                <a:solidFill>
                  <a:schemeClr val="accent2"/>
                </a:solidFill>
                <a:latin typeface="Calibri" pitchFamily="34" charset="0"/>
              </a:rPr>
              <a:t>	between 2 and 4 option courses</a:t>
            </a:r>
            <a:r>
              <a:rPr lang="en-GB" sz="2800" smtClean="0">
                <a:solidFill>
                  <a:srgbClr val="0000FF"/>
                </a:solidFill>
                <a:latin typeface="Calibri" pitchFamily="34" charset="0"/>
              </a:rPr>
              <a:t> : (we suggest 3)</a:t>
            </a:r>
          </a:p>
          <a:p>
            <a:pPr>
              <a:buFontTx/>
              <a:buNone/>
            </a:pPr>
            <a:endParaRPr lang="en-GB" sz="2800" smtClean="0">
              <a:solidFill>
                <a:srgbClr val="0000FF"/>
              </a:solidFill>
              <a:latin typeface="Calibri" pitchFamily="34" charset="0"/>
            </a:endParaRPr>
          </a:p>
          <a:p>
            <a:pPr lvl="1">
              <a:buFontTx/>
              <a:buNone/>
            </a:pPr>
            <a:r>
              <a:rPr lang="en-GB" sz="2400" i="1" smtClean="0">
                <a:latin typeface="Calibri" pitchFamily="34" charset="0"/>
              </a:rPr>
              <a:t>	</a:t>
            </a:r>
            <a:r>
              <a:rPr lang="en-GB" i="1" smtClean="0">
                <a:latin typeface="Calibri" pitchFamily="34" charset="0"/>
              </a:rPr>
              <a:t>+ Biology	4p	+ History or Geo 	4p</a:t>
            </a:r>
          </a:p>
          <a:p>
            <a:pPr lvl="1">
              <a:buFontTx/>
              <a:buNone/>
            </a:pPr>
            <a:r>
              <a:rPr lang="en-GB" i="1" smtClean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n-GB" i="1" smtClean="0">
                <a:latin typeface="Calibri" pitchFamily="34" charset="0"/>
              </a:rPr>
              <a:t>+ Chemistry	4p	+ Philosophy		4p</a:t>
            </a:r>
          </a:p>
          <a:p>
            <a:pPr lvl="1">
              <a:buFontTx/>
              <a:buNone/>
            </a:pPr>
            <a:r>
              <a:rPr lang="en-GB" i="1" smtClean="0">
                <a:latin typeface="Calibri" pitchFamily="34" charset="0"/>
              </a:rPr>
              <a:t>	+ Physics	4p	+ Eco or Latin	4p</a:t>
            </a:r>
          </a:p>
          <a:p>
            <a:pPr lvl="1">
              <a:buFontTx/>
              <a:buNone/>
            </a:pPr>
            <a:r>
              <a:rPr lang="en-GB" i="1" smtClean="0">
                <a:latin typeface="Calibri" pitchFamily="34" charset="0"/>
              </a:rPr>
              <a:t>	+ Art		4p	+ Language III 	4p</a:t>
            </a:r>
          </a:p>
          <a:p>
            <a:pPr lvl="1">
              <a:buFontTx/>
              <a:buNone/>
            </a:pPr>
            <a:r>
              <a:rPr lang="en-GB" i="1" smtClean="0">
                <a:latin typeface="Calibri" pitchFamily="34" charset="0"/>
              </a:rPr>
              <a:t>	+ Music	4p	+ Language IV	4p</a:t>
            </a:r>
            <a:r>
              <a:rPr lang="en-GB" sz="2400" i="1" smtClean="0">
                <a:latin typeface="Calibri" pitchFamily="34" charset="0"/>
              </a:rPr>
              <a:t>	</a:t>
            </a:r>
            <a:r>
              <a:rPr lang="en-GB" smtClean="0">
                <a:latin typeface="Calibri" pitchFamily="34" charset="0"/>
              </a:rPr>
              <a:t>		</a:t>
            </a:r>
          </a:p>
          <a:p>
            <a:pPr>
              <a:buFontTx/>
              <a:buNone/>
            </a:pPr>
            <a:r>
              <a:rPr lang="en-GB" smtClean="0"/>
              <a:t>	</a:t>
            </a:r>
          </a:p>
        </p:txBody>
      </p:sp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772400" cy="658813"/>
          </a:xfrm>
        </p:spPr>
        <p:txBody>
          <a:bodyPr/>
          <a:lstStyle/>
          <a:p>
            <a:pPr algn="l"/>
            <a:r>
              <a:rPr lang="en-GB" sz="2400" b="1" i="1" smtClean="0">
                <a:solidFill>
                  <a:srgbClr val="22228B"/>
                </a:solidFill>
                <a:latin typeface="Calibri" pitchFamily="34" charset="0"/>
              </a:rPr>
              <a:t>Option Choices in  S6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u contenu 2"/>
          <p:cNvSpPr>
            <a:spLocks noGrp="1"/>
          </p:cNvSpPr>
          <p:nvPr>
            <p:ph idx="1"/>
          </p:nvPr>
        </p:nvSpPr>
        <p:spPr>
          <a:xfrm>
            <a:off x="611188" y="1981200"/>
            <a:ext cx="8151812" cy="4114800"/>
          </a:xfrm>
        </p:spPr>
        <p:txBody>
          <a:bodyPr/>
          <a:lstStyle/>
          <a:p>
            <a:r>
              <a:rPr lang="fr-FR" smtClean="0">
                <a:latin typeface="Calibri" pitchFamily="34" charset="0"/>
              </a:rPr>
              <a:t>Each student </a:t>
            </a:r>
            <a:r>
              <a:rPr lang="fr-FR" u="sng" smtClean="0">
                <a:latin typeface="Calibri" pitchFamily="34" charset="0"/>
              </a:rPr>
              <a:t>may</a:t>
            </a:r>
            <a:r>
              <a:rPr lang="fr-FR" smtClean="0">
                <a:latin typeface="Calibri" pitchFamily="34" charset="0"/>
              </a:rPr>
              <a:t> choose</a:t>
            </a:r>
          </a:p>
          <a:p>
            <a:pPr>
              <a:buFontTx/>
              <a:buNone/>
            </a:pPr>
            <a:r>
              <a:rPr lang="fr-FR" smtClean="0">
                <a:solidFill>
                  <a:srgbClr val="0000FF"/>
                </a:solidFill>
                <a:latin typeface="Calibri" pitchFamily="34" charset="0"/>
              </a:rPr>
              <a:t>	</a:t>
            </a:r>
            <a:r>
              <a:rPr lang="fr-FR" u="sng" smtClean="0">
                <a:solidFill>
                  <a:srgbClr val="0000FF"/>
                </a:solidFill>
                <a:latin typeface="Calibri" pitchFamily="34" charset="0"/>
              </a:rPr>
              <a:t>a single</a:t>
            </a:r>
            <a:r>
              <a:rPr lang="fr-FR" smtClean="0">
                <a:solidFill>
                  <a:srgbClr val="0000FF"/>
                </a:solidFill>
                <a:latin typeface="Calibri" pitchFamily="34" charset="0"/>
              </a:rPr>
              <a:t> 3p Advanced Course :</a:t>
            </a:r>
            <a:endParaRPr lang="fr-FR" sz="1600" smtClean="0">
              <a:solidFill>
                <a:srgbClr val="FF0000"/>
              </a:solidFill>
              <a:latin typeface="Calibri" pitchFamily="34" charset="0"/>
            </a:endParaRPr>
          </a:p>
          <a:p>
            <a:pPr lvl="1">
              <a:buFontTx/>
              <a:buNone/>
            </a:pPr>
            <a:r>
              <a:rPr lang="fr-FR" i="1" smtClean="0">
                <a:latin typeface="Calibri" pitchFamily="34" charset="0"/>
              </a:rPr>
              <a:t>	+ Advanced Language I			3p</a:t>
            </a:r>
          </a:p>
          <a:p>
            <a:pPr lvl="1">
              <a:buFontTx/>
              <a:buNone/>
            </a:pPr>
            <a:r>
              <a:rPr lang="fr-FR" i="1" smtClean="0">
                <a:latin typeface="Calibri" pitchFamily="34" charset="0"/>
              </a:rPr>
              <a:t>	+ Advanced Language II 			3p</a:t>
            </a:r>
          </a:p>
          <a:p>
            <a:pPr lvl="1">
              <a:buFontTx/>
              <a:buNone/>
            </a:pPr>
            <a:r>
              <a:rPr lang="fr-FR" i="1" smtClean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fr-FR" i="1" smtClean="0">
                <a:latin typeface="Calibri" pitchFamily="34" charset="0"/>
              </a:rPr>
              <a:t>+ Further Mathematics**			3p</a:t>
            </a:r>
          </a:p>
          <a:p>
            <a:pPr>
              <a:buFontTx/>
              <a:buNone/>
            </a:pPr>
            <a:r>
              <a:rPr lang="fr-FR" smtClean="0"/>
              <a:t>	</a:t>
            </a:r>
            <a:r>
              <a:rPr lang="fr-FR" sz="1800" smtClean="0">
                <a:latin typeface="Calibri" pitchFamily="34" charset="0"/>
              </a:rPr>
              <a:t>**if chosen, this advanced level maths course will automatically be the pupils </a:t>
            </a:r>
          </a:p>
          <a:p>
            <a:pPr>
              <a:buFontTx/>
              <a:buNone/>
            </a:pPr>
            <a:r>
              <a:rPr lang="fr-FR" sz="1800" smtClean="0">
                <a:latin typeface="Calibri" pitchFamily="34" charset="0"/>
              </a:rPr>
              <a:t>		3rd oral option at the bac</a:t>
            </a:r>
            <a:endParaRPr lang="fr-FR" smtClean="0">
              <a:latin typeface="Calibri" pitchFamily="34" charset="0"/>
            </a:endParaRPr>
          </a:p>
        </p:txBody>
      </p:sp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772400" cy="658813"/>
          </a:xfrm>
        </p:spPr>
        <p:txBody>
          <a:bodyPr/>
          <a:lstStyle/>
          <a:p>
            <a:pPr algn="l"/>
            <a:r>
              <a:rPr lang="fr-FR" sz="2400" b="1" i="1" smtClean="0">
                <a:solidFill>
                  <a:srgbClr val="22228B"/>
                </a:solidFill>
                <a:latin typeface="Calibri" pitchFamily="34" charset="0"/>
              </a:rPr>
              <a:t>Option Choices in S6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896</Words>
  <Application>Microsoft Office PowerPoint</Application>
  <PresentationFormat>Affichage à l'écran (4:3)</PresentationFormat>
  <Paragraphs>157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Wingdings</vt:lpstr>
      <vt:lpstr>Wingdings 2</vt:lpstr>
      <vt:lpstr>Modèle par défaut</vt:lpstr>
      <vt:lpstr>Présentation PowerPoint</vt:lpstr>
      <vt:lpstr>Overall Baccalaureate Mark </vt:lpstr>
      <vt:lpstr>Baccalaureate Exam  </vt:lpstr>
      <vt:lpstr>Choice of Courses in S6-S7</vt:lpstr>
      <vt:lpstr>Option Choices in  S6</vt:lpstr>
      <vt:lpstr>Présentation PowerPoint</vt:lpstr>
      <vt:lpstr>Option Choices in S6</vt:lpstr>
      <vt:lpstr>Option Choices in  S6</vt:lpstr>
      <vt:lpstr>Option Choices in S6</vt:lpstr>
      <vt:lpstr>Option Choices in S6</vt:lpstr>
      <vt:lpstr>Options Choices in S6</vt:lpstr>
      <vt:lpstr>Option Choices in S6 (a summary) : </vt:lpstr>
      <vt:lpstr>VITAL INFORMATION !</vt:lpstr>
      <vt:lpstr>Présentation PowerPoint</vt:lpstr>
    </vt:vector>
  </TitlesOfParts>
  <Company>rectorat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debelmann</dc:creator>
  <cp:lastModifiedBy>Rebecca GARDINER</cp:lastModifiedBy>
  <cp:revision>167</cp:revision>
  <cp:lastPrinted>2013-01-10T16:28:25Z</cp:lastPrinted>
  <dcterms:created xsi:type="dcterms:W3CDTF">2009-01-21T10:23:42Z</dcterms:created>
  <dcterms:modified xsi:type="dcterms:W3CDTF">2021-01-25T16:35:00Z</dcterms:modified>
</cp:coreProperties>
</file>