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43" r:id="rId3"/>
    <p:sldId id="322" r:id="rId4"/>
    <p:sldId id="300" r:id="rId5"/>
    <p:sldId id="323" r:id="rId6"/>
    <p:sldId id="340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2" r:id="rId16"/>
    <p:sldId id="341" r:id="rId17"/>
    <p:sldId id="296" r:id="rId18"/>
  </p:sldIdLst>
  <p:sldSz cx="9144000" cy="6858000" type="screen4x3"/>
  <p:notesSz cx="6799263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FCC66"/>
    <a:srgbClr val="FF7C80"/>
    <a:srgbClr val="FFCCFF"/>
    <a:srgbClr val="FFFF99"/>
    <a:srgbClr val="FFFF66"/>
    <a:srgbClr val="FF00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02" autoAdjust="0"/>
    <p:restoredTop sz="86395" autoAdjust="0"/>
  </p:normalViewPr>
  <p:slideViewPr>
    <p:cSldViewPr>
      <p:cViewPr varScale="1">
        <p:scale>
          <a:sx n="97" d="100"/>
          <a:sy n="97" d="100"/>
        </p:scale>
        <p:origin x="16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990" y="9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7" tIns="46159" rIns="92317" bIns="46159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916" y="0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7" tIns="46159" rIns="92317" bIns="46159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2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7" tIns="46159" rIns="92317" bIns="46159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916" y="9433322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7" tIns="46159" rIns="92317" bIns="46159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9A7912FB-0F67-4521-8989-999622A9A09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6034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7" tIns="46159" rIns="92317" bIns="46159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916" y="0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7" tIns="46159" rIns="92317" bIns="46159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569" y="4716661"/>
            <a:ext cx="4986126" cy="44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7" tIns="46159" rIns="92317" bIns="46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322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7" tIns="46159" rIns="92317" bIns="46159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916" y="9433322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7" tIns="46159" rIns="92317" bIns="46159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22EF3EFA-957B-4207-B983-0EDFBA0E3C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1579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EF3EFA-957B-4207-B983-0EDFBA0E3CCA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153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EF3EFA-957B-4207-B983-0EDFBA0E3CCA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766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EF3EFA-957B-4207-B983-0EDFBA0E3CCA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379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EF3EFA-957B-4207-B983-0EDFBA0E3CCA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456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EF3EFA-957B-4207-B983-0EDFBA0E3CCA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434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EF3EFA-957B-4207-B983-0EDFBA0E3CCA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777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EF3EFA-957B-4207-B983-0EDFBA0E3CCA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109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EF3EFA-957B-4207-B983-0EDFBA0E3CCA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452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EF3EFA-957B-4207-B983-0EDFBA0E3CCA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215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EF3EFA-957B-4207-B983-0EDFBA0E3CCA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467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EF3EFA-957B-4207-B983-0EDFBA0E3CCA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536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EF3EFA-957B-4207-B983-0EDFBA0E3CCA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759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EF3EFA-957B-4207-B983-0EDFBA0E3CCA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768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EF3EFA-957B-4207-B983-0EDFBA0E3CCA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97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EF3EFA-957B-4207-B983-0EDFBA0E3CCA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760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19900" y="609600"/>
            <a:ext cx="1943100" cy="54864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906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:\Documents and Settings\debelmann\Bureau\fond powerpoint EES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2413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 du masque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EESword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75656" y="991529"/>
            <a:ext cx="917653" cy="152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683568" y="3135159"/>
            <a:ext cx="7992888" cy="1107996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Fächerwahl für die </a:t>
            </a:r>
            <a:r>
              <a:rPr lang="fr-FR" sz="6600" dirty="0">
                <a:solidFill>
                  <a:srgbClr val="FF0000"/>
                </a:solidFill>
                <a:latin typeface="Century Gothic" panose="020B0502020202020204" pitchFamily="34" charset="0"/>
              </a:rPr>
              <a:t>S6/S7</a:t>
            </a:r>
            <a:endParaRPr lang="fr-FR" sz="66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499992" y="5700102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entury Gothic" panose="020B0502020202020204" pitchFamily="34" charset="0"/>
              </a:rPr>
              <a:t>Donnerstag, den 14. März 2024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D5177FA-124C-4F0A-AF11-B93494209DAA}"/>
              </a:ext>
            </a:extLst>
          </p:cNvPr>
          <p:cNvSpPr txBox="1"/>
          <p:nvPr/>
        </p:nvSpPr>
        <p:spPr>
          <a:xfrm>
            <a:off x="1259631" y="5668468"/>
            <a:ext cx="1273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Century Gothic" panose="020B0502020202020204" pitchFamily="34" charset="0"/>
              </a:rPr>
              <a:t>B. Ritter</a:t>
            </a:r>
          </a:p>
          <a:p>
            <a:r>
              <a:rPr lang="fr-FR" sz="2000" dirty="0">
                <a:latin typeface="Century Gothic" panose="020B0502020202020204" pitchFamily="34" charset="0"/>
              </a:rPr>
              <a:t>B. Brisson</a:t>
            </a:r>
          </a:p>
        </p:txBody>
      </p:sp>
    </p:spTree>
  </p:cSld>
  <p:clrMapOvr>
    <a:masterClrMapping/>
  </p:clrMapOvr>
  <p:transition advTm="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772400" cy="659160"/>
          </a:xfrm>
        </p:spPr>
        <p:txBody>
          <a:bodyPr/>
          <a:lstStyle/>
          <a:p>
            <a:pPr algn="l"/>
            <a:r>
              <a:rPr lang="de-DE" sz="28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Fächerwahl für die S6</a:t>
            </a:r>
            <a:endParaRPr lang="fr-FR" sz="28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38026" y="1340768"/>
            <a:ext cx="7740000" cy="38612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400" dirty="0">
                <a:latin typeface="Century Gothic" panose="020B0502020202020204" pitchFamily="34" charset="0"/>
              </a:rPr>
              <a:t>Jede Schülerin / Jeder Schüler </a:t>
            </a:r>
            <a:r>
              <a:rPr lang="de-DE" sz="2400" b="1" u="sng" dirty="0">
                <a:latin typeface="Century Gothic" panose="020B0502020202020204" pitchFamily="34" charset="0"/>
              </a:rPr>
              <a:t>muss</a:t>
            </a:r>
            <a:r>
              <a:rPr lang="fr-FR" sz="2400" dirty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die </a:t>
            </a:r>
            <a:r>
              <a:rPr lang="fr-FR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folgenden</a:t>
            </a:r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Grundkurse</a:t>
            </a:r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belegen</a:t>
            </a:r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, </a:t>
            </a:r>
            <a:r>
              <a:rPr lang="fr-FR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wenn</a:t>
            </a:r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sie</a:t>
            </a:r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nicht</a:t>
            </a:r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als</a:t>
            </a:r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vierstündige</a:t>
            </a:r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Fächer</a:t>
            </a:r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gewählt</a:t>
            </a:r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werden</a:t>
            </a:r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: 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fr-FR" sz="2400" i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Geschichte		 	2 P.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400" i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	Géographie			 2 P.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400" i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	Philosophie			 2 P.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400" i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	WTG				 2 P. *</a:t>
            </a:r>
          </a:p>
          <a:p>
            <a:pPr marL="0" indent="0">
              <a:buNone/>
            </a:pPr>
            <a:endParaRPr lang="fr-FR" sz="2000" b="1" dirty="0">
              <a:latin typeface="Century Gothic" panose="020B0502020202020204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100" i="1" dirty="0">
                <a:latin typeface="Arial" pitchFamily="34" charset="0"/>
                <a:cs typeface="Arial" pitchFamily="34" charset="0"/>
              </a:rPr>
              <a:t>: Der </a:t>
            </a:r>
            <a:r>
              <a:rPr lang="fr-FR" sz="1100" i="1" dirty="0" err="1">
                <a:latin typeface="Arial" pitchFamily="34" charset="0"/>
                <a:cs typeface="Arial" pitchFamily="34" charset="0"/>
              </a:rPr>
              <a:t>Kurs</a:t>
            </a:r>
            <a:r>
              <a:rPr lang="fr-FR" sz="1100" i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100" i="1" dirty="0" err="1">
                <a:latin typeface="Arial" pitchFamily="34" charset="0"/>
                <a:cs typeface="Arial" pitchFamily="34" charset="0"/>
              </a:rPr>
              <a:t>Wissenschaft</a:t>
            </a:r>
            <a:r>
              <a:rPr lang="fr-FR" sz="1100" i="1" dirty="0">
                <a:latin typeface="Arial" pitchFamily="34" charset="0"/>
                <a:cs typeface="Arial" pitchFamily="34" charset="0"/>
              </a:rPr>
              <a:t>, Technologie, Gesellschaft 2 </a:t>
            </a:r>
            <a:r>
              <a:rPr lang="fr-FR" sz="1100" i="1" dirty="0" err="1">
                <a:latin typeface="Arial" pitchFamily="34" charset="0"/>
                <a:cs typeface="Arial" pitchFamily="34" charset="0"/>
              </a:rPr>
              <a:t>ist</a:t>
            </a:r>
            <a:r>
              <a:rPr lang="fr-FR" sz="1100" i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100" b="1" i="1" dirty="0">
                <a:latin typeface="Arial" pitchFamily="34" charset="0"/>
                <a:cs typeface="Arial" pitchFamily="34" charset="0"/>
              </a:rPr>
              <a:t>obligatorisch</a:t>
            </a:r>
            <a:r>
              <a:rPr lang="fr-FR" sz="1100" i="1" dirty="0">
                <a:latin typeface="Arial" pitchFamily="34" charset="0"/>
                <a:cs typeface="Arial" pitchFamily="34" charset="0"/>
              </a:rPr>
              <a:t> für </a:t>
            </a:r>
            <a:r>
              <a:rPr lang="fr-FR" sz="1100" i="1" dirty="0" err="1">
                <a:latin typeface="Arial" pitchFamily="34" charset="0"/>
                <a:cs typeface="Arial" pitchFamily="34" charset="0"/>
              </a:rPr>
              <a:t>alle</a:t>
            </a:r>
            <a:r>
              <a:rPr lang="fr-FR" sz="1100" i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100" i="1" dirty="0" err="1">
                <a:latin typeface="Arial" pitchFamily="34" charset="0"/>
                <a:cs typeface="Arial" pitchFamily="34" charset="0"/>
              </a:rPr>
              <a:t>Schüler</a:t>
            </a:r>
            <a:r>
              <a:rPr lang="fr-FR" sz="1100" i="1" dirty="0">
                <a:latin typeface="Arial" pitchFamily="34" charset="0"/>
                <a:cs typeface="Arial" pitchFamily="34" charset="0"/>
              </a:rPr>
              <a:t>*</a:t>
            </a:r>
            <a:r>
              <a:rPr lang="fr-FR" sz="1100" i="1" dirty="0" err="1">
                <a:latin typeface="Arial" pitchFamily="34" charset="0"/>
                <a:cs typeface="Arial" pitchFamily="34" charset="0"/>
              </a:rPr>
              <a:t>innen</a:t>
            </a:r>
            <a:r>
              <a:rPr lang="fr-FR" sz="1100" i="1" dirty="0">
                <a:latin typeface="Arial" pitchFamily="34" charset="0"/>
                <a:cs typeface="Arial" pitchFamily="34" charset="0"/>
              </a:rPr>
              <a:t>, de </a:t>
            </a:r>
            <a:r>
              <a:rPr lang="fr-FR" sz="1100" i="1" dirty="0" err="1">
                <a:latin typeface="Arial" pitchFamily="34" charset="0"/>
                <a:cs typeface="Arial" pitchFamily="34" charset="0"/>
              </a:rPr>
              <a:t>keine</a:t>
            </a:r>
            <a:r>
              <a:rPr lang="fr-FR" sz="1100" i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100" i="1" dirty="0" err="1">
                <a:latin typeface="Arial" pitchFamily="34" charset="0"/>
                <a:cs typeface="Arial" pitchFamily="34" charset="0"/>
              </a:rPr>
              <a:t>Naturwissenschaft</a:t>
            </a:r>
            <a:r>
              <a:rPr lang="fr-FR" sz="1100" i="1" dirty="0">
                <a:latin typeface="Arial" pitchFamily="34" charset="0"/>
                <a:cs typeface="Arial" pitchFamily="34" charset="0"/>
              </a:rPr>
              <a:t> (Biologie 4 P., </a:t>
            </a:r>
            <a:r>
              <a:rPr lang="fr-FR" sz="1100" i="1" dirty="0" err="1">
                <a:latin typeface="Arial" pitchFamily="34" charset="0"/>
                <a:cs typeface="Arial" pitchFamily="34" charset="0"/>
              </a:rPr>
              <a:t>Physik</a:t>
            </a:r>
            <a:r>
              <a:rPr lang="fr-FR" sz="1100" i="1" dirty="0">
                <a:latin typeface="Arial" pitchFamily="34" charset="0"/>
                <a:cs typeface="Arial" pitchFamily="34" charset="0"/>
              </a:rPr>
              <a:t> 4 P., </a:t>
            </a:r>
            <a:r>
              <a:rPr lang="fr-FR" sz="1100" i="1" dirty="0" err="1">
                <a:latin typeface="Arial" pitchFamily="34" charset="0"/>
                <a:cs typeface="Arial" pitchFamily="34" charset="0"/>
              </a:rPr>
              <a:t>Chemie</a:t>
            </a:r>
            <a:r>
              <a:rPr lang="fr-FR" sz="1100" i="1" dirty="0">
                <a:latin typeface="Arial" pitchFamily="34" charset="0"/>
                <a:cs typeface="Arial" pitchFamily="34" charset="0"/>
              </a:rPr>
              <a:t> 4 P.)  </a:t>
            </a:r>
            <a:r>
              <a:rPr lang="fr-FR" sz="1100" i="1" dirty="0" err="1">
                <a:latin typeface="Arial" pitchFamily="34" charset="0"/>
                <a:cs typeface="Arial" pitchFamily="34" charset="0"/>
              </a:rPr>
              <a:t>wählen</a:t>
            </a:r>
            <a:r>
              <a:rPr lang="fr-FR" sz="1100" i="1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100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fr-FR" sz="1100" i="1" dirty="0">
                <a:latin typeface="Arial" pitchFamily="34" charset="0"/>
                <a:cs typeface="Arial" pitchFamily="34" charset="0"/>
              </a:rPr>
              <a:t>WTG </a:t>
            </a:r>
            <a:r>
              <a:rPr lang="fr-FR" sz="1100" i="1" dirty="0" err="1">
                <a:latin typeface="Arial" pitchFamily="34" charset="0"/>
                <a:cs typeface="Arial" pitchFamily="34" charset="0"/>
              </a:rPr>
              <a:t>kann</a:t>
            </a:r>
            <a:r>
              <a:rPr lang="fr-FR" sz="1100" i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100" i="1" dirty="0" err="1">
                <a:latin typeface="Arial" pitchFamily="34" charset="0"/>
                <a:cs typeface="Arial" pitchFamily="34" charset="0"/>
              </a:rPr>
              <a:t>auch</a:t>
            </a:r>
            <a:r>
              <a:rPr lang="fr-FR" sz="1100" i="1" dirty="0">
                <a:latin typeface="Arial" pitchFamily="34" charset="0"/>
                <a:cs typeface="Arial" pitchFamily="34" charset="0"/>
              </a:rPr>
              <a:t> von </a:t>
            </a:r>
            <a:r>
              <a:rPr lang="fr-FR" sz="1100" i="1" dirty="0" err="1">
                <a:latin typeface="Arial" pitchFamily="34" charset="0"/>
                <a:cs typeface="Arial" pitchFamily="34" charset="0"/>
              </a:rPr>
              <a:t>denjenigen</a:t>
            </a:r>
            <a:r>
              <a:rPr lang="fr-FR" sz="1100" i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100" i="1" dirty="0" err="1">
                <a:latin typeface="Arial" pitchFamily="34" charset="0"/>
                <a:cs typeface="Arial" pitchFamily="34" charset="0"/>
              </a:rPr>
              <a:t>gewählt</a:t>
            </a:r>
            <a:r>
              <a:rPr lang="fr-FR" sz="1100" i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100" i="1" dirty="0" err="1">
                <a:latin typeface="Arial" pitchFamily="34" charset="0"/>
                <a:cs typeface="Arial" pitchFamily="34" charset="0"/>
              </a:rPr>
              <a:t>werden</a:t>
            </a:r>
            <a:r>
              <a:rPr lang="fr-FR" sz="1100" i="1" dirty="0">
                <a:latin typeface="Arial" pitchFamily="34" charset="0"/>
                <a:cs typeface="Arial" pitchFamily="34" charset="0"/>
              </a:rPr>
              <a:t>, die </a:t>
            </a:r>
            <a:r>
              <a:rPr lang="fr-FR" sz="1100" i="1" dirty="0" err="1">
                <a:latin typeface="Arial" pitchFamily="34" charset="0"/>
                <a:cs typeface="Arial" pitchFamily="34" charset="0"/>
              </a:rPr>
              <a:t>bereits</a:t>
            </a:r>
            <a:r>
              <a:rPr lang="fr-FR" sz="1100" i="1" dirty="0">
                <a:latin typeface="Arial" pitchFamily="34" charset="0"/>
                <a:cs typeface="Arial" pitchFamily="34" charset="0"/>
              </a:rPr>
              <a:t> Biologie 4 P., </a:t>
            </a:r>
            <a:r>
              <a:rPr lang="fr-FR" sz="1100" i="1" dirty="0" err="1">
                <a:latin typeface="Arial" pitchFamily="34" charset="0"/>
                <a:cs typeface="Arial" pitchFamily="34" charset="0"/>
              </a:rPr>
              <a:t>Physik</a:t>
            </a:r>
            <a:r>
              <a:rPr lang="fr-FR" sz="1100" i="1" dirty="0">
                <a:latin typeface="Arial" pitchFamily="34" charset="0"/>
                <a:cs typeface="Arial" pitchFamily="34" charset="0"/>
              </a:rPr>
              <a:t> 4 P. </a:t>
            </a:r>
            <a:r>
              <a:rPr lang="fr-FR" sz="1100" i="1" dirty="0" err="1">
                <a:latin typeface="Arial" pitchFamily="34" charset="0"/>
                <a:cs typeface="Arial" pitchFamily="34" charset="0"/>
              </a:rPr>
              <a:t>oder</a:t>
            </a:r>
            <a:r>
              <a:rPr lang="fr-FR" sz="1100" i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100" i="1" dirty="0" err="1">
                <a:latin typeface="Arial" pitchFamily="34" charset="0"/>
                <a:cs typeface="Arial" pitchFamily="34" charset="0"/>
              </a:rPr>
              <a:t>Chemie</a:t>
            </a:r>
            <a:r>
              <a:rPr lang="fr-FR" sz="1100" i="1" dirty="0">
                <a:latin typeface="Arial" pitchFamily="34" charset="0"/>
                <a:cs typeface="Arial" pitchFamily="34" charset="0"/>
              </a:rPr>
              <a:t> 4 P. </a:t>
            </a:r>
            <a:r>
              <a:rPr lang="fr-FR" sz="1100" i="1" dirty="0" err="1">
                <a:latin typeface="Arial" pitchFamily="34" charset="0"/>
                <a:cs typeface="Arial" pitchFamily="34" charset="0"/>
              </a:rPr>
              <a:t>belegt</a:t>
            </a:r>
            <a:r>
              <a:rPr lang="fr-FR" sz="1100" i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100" i="1" dirty="0" err="1">
                <a:latin typeface="Arial" pitchFamily="34" charset="0"/>
                <a:cs typeface="Arial" pitchFamily="34" charset="0"/>
              </a:rPr>
              <a:t>haben</a:t>
            </a:r>
            <a:r>
              <a:rPr lang="fr-FR" sz="1100" i="1" dirty="0">
                <a:latin typeface="Arial" pitchFamily="34" charset="0"/>
                <a:cs typeface="Arial" pitchFamily="34" charset="0"/>
              </a:rPr>
              <a:t>. </a:t>
            </a:r>
            <a:r>
              <a:rPr lang="fr-FR" dirty="0"/>
              <a:t>	</a:t>
            </a:r>
          </a:p>
        </p:txBody>
      </p:sp>
      <p:pic>
        <p:nvPicPr>
          <p:cNvPr id="4" name="Image 3" descr="logoees image 7cmh-72 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332656"/>
            <a:ext cx="642937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8000" y="1728000"/>
            <a:ext cx="7740000" cy="4140000"/>
          </a:xfrm>
        </p:spPr>
        <p:txBody>
          <a:bodyPr/>
          <a:lstStyle/>
          <a:p>
            <a:r>
              <a:rPr lang="de-DE" sz="2400" dirty="0">
                <a:latin typeface="Century Gothic" panose="020B0502020202020204" pitchFamily="34" charset="0"/>
              </a:rPr>
              <a:t>Jede Schülerin / Jeder Schüler </a:t>
            </a:r>
            <a:r>
              <a:rPr lang="de-DE" sz="2400" b="1" u="sng" dirty="0">
                <a:latin typeface="Century Gothic" panose="020B0502020202020204" pitchFamily="34" charset="0"/>
              </a:rPr>
              <a:t>kann</a:t>
            </a:r>
            <a:r>
              <a:rPr lang="fr-FR" sz="2400" dirty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latin typeface="Century Gothic" panose="020B0502020202020204" pitchFamily="34" charset="0"/>
              </a:rPr>
              <a:t>zusätzlich</a:t>
            </a:r>
            <a:r>
              <a:rPr lang="fr-FR" sz="2400" dirty="0">
                <a:latin typeface="Century Gothic" panose="020B0502020202020204" pitchFamily="34" charset="0"/>
              </a:rPr>
              <a:t> </a:t>
            </a:r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1 der 3 </a:t>
            </a:r>
            <a:r>
              <a:rPr lang="fr-FR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Vertiefungskurse</a:t>
            </a:r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wählen</a:t>
            </a:r>
            <a:r>
              <a:rPr lang="fr-FR" sz="2400" dirty="0">
                <a:latin typeface="Century Gothic" panose="020B0502020202020204" pitchFamily="34" charset="0"/>
              </a:rPr>
              <a:t>:</a:t>
            </a:r>
          </a:p>
          <a:p>
            <a:pPr marL="0" indent="0">
              <a:buNone/>
            </a:pPr>
            <a:endParaRPr lang="fr-FR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400" i="1" dirty="0">
                <a:latin typeface="Century Gothic" panose="020B0502020202020204" pitchFamily="34" charset="0"/>
              </a:rPr>
              <a:t>	</a:t>
            </a:r>
            <a:r>
              <a:rPr lang="fr-FR" sz="2400" i="1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Vertiefung</a:t>
            </a:r>
            <a:r>
              <a:rPr lang="fr-FR" sz="2400" i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2400" i="1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Sprache</a:t>
            </a:r>
            <a:r>
              <a:rPr lang="fr-FR" sz="2400" i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I			   3p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400" i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fr-FR" sz="2400" i="1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Vertiefung</a:t>
            </a:r>
            <a:r>
              <a:rPr lang="fr-FR" sz="2400" i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2400" i="1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Sprache</a:t>
            </a:r>
            <a:r>
              <a:rPr lang="fr-FR" sz="2400" i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II			   3p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400" i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fr-FR" sz="2400" i="1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Vertiefung</a:t>
            </a:r>
            <a:r>
              <a:rPr lang="fr-FR" sz="2400" i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2400" i="1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Mathematik</a:t>
            </a:r>
            <a:r>
              <a:rPr lang="fr-FR" sz="2400" i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			   3p</a:t>
            </a:r>
          </a:p>
        </p:txBody>
      </p:sp>
      <p:pic>
        <p:nvPicPr>
          <p:cNvPr id="4" name="Image 3" descr="logoees image 7cmh-72 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332656"/>
            <a:ext cx="642937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990600" y="609600"/>
            <a:ext cx="7772400" cy="65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de-DE" sz="28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Fächerwahl für die S6</a:t>
            </a:r>
            <a:endParaRPr lang="fr-FR" sz="2800" kern="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8000" y="1728000"/>
            <a:ext cx="7740000" cy="4520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Ein oder mehrere Zusatzkurse </a:t>
            </a:r>
            <a:r>
              <a:rPr lang="de-DE" sz="2400" b="1" u="sng" dirty="0">
                <a:latin typeface="Century Gothic" panose="020B0502020202020204" pitchFamily="34" charset="0"/>
              </a:rPr>
              <a:t>können</a:t>
            </a:r>
            <a:r>
              <a:rPr lang="de-DE" sz="2400" dirty="0">
                <a:latin typeface="Century Gothic" panose="020B0502020202020204" pitchFamily="34" charset="0"/>
              </a:rPr>
              <a:t> gewählt werden. 35 Wochenstunden dürfen dabei jedoch nicht überschritten werden. </a:t>
            </a:r>
          </a:p>
          <a:p>
            <a:pPr marL="0" indent="0">
              <a:lnSpc>
                <a:spcPct val="150000"/>
              </a:lnSpc>
              <a:buNone/>
            </a:pPr>
            <a:endParaRPr lang="de-DE" sz="24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Ein</a:t>
            </a:r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oder</a:t>
            </a:r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mehrere</a:t>
            </a:r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Zusatzkurse</a:t>
            </a:r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fr-FR" sz="2400" b="1" u="sng" dirty="0" err="1">
                <a:latin typeface="Century Gothic" panose="020B0502020202020204" pitchFamily="34" charset="0"/>
              </a:rPr>
              <a:t>müssen</a:t>
            </a:r>
            <a:r>
              <a:rPr lang="fr-FR" sz="2400" dirty="0"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latin typeface="Century Gothic" panose="020B0502020202020204" pitchFamily="34" charset="0"/>
              </a:rPr>
              <a:t>gewählt</a:t>
            </a:r>
            <a:r>
              <a:rPr lang="fr-FR" sz="2400" dirty="0"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latin typeface="Century Gothic" panose="020B0502020202020204" pitchFamily="34" charset="0"/>
              </a:rPr>
              <a:t>werden</a:t>
            </a:r>
            <a:r>
              <a:rPr lang="fr-FR" sz="2400" dirty="0">
                <a:latin typeface="Century Gothic" panose="020B0502020202020204" pitchFamily="34" charset="0"/>
              </a:rPr>
              <a:t>, </a:t>
            </a:r>
            <a:r>
              <a:rPr lang="fr-FR" sz="2400" dirty="0" err="1">
                <a:latin typeface="Century Gothic" panose="020B0502020202020204" pitchFamily="34" charset="0"/>
              </a:rPr>
              <a:t>wenn</a:t>
            </a:r>
            <a:r>
              <a:rPr lang="fr-FR" sz="2400" dirty="0"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latin typeface="Century Gothic" panose="020B0502020202020204" pitchFamily="34" charset="0"/>
              </a:rPr>
              <a:t>ansonsten</a:t>
            </a:r>
            <a:r>
              <a:rPr lang="fr-FR" sz="2400" dirty="0">
                <a:latin typeface="Century Gothic" panose="020B0502020202020204" pitchFamily="34" charset="0"/>
              </a:rPr>
              <a:t> die </a:t>
            </a:r>
            <a:r>
              <a:rPr lang="fr-FR" sz="2400" dirty="0" err="1">
                <a:latin typeface="Century Gothic" panose="020B0502020202020204" pitchFamily="34" charset="0"/>
              </a:rPr>
              <a:t>Wochenstundenzahl</a:t>
            </a:r>
            <a:r>
              <a:rPr lang="fr-FR" sz="2400" dirty="0"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latin typeface="Century Gothic" panose="020B0502020202020204" pitchFamily="34" charset="0"/>
              </a:rPr>
              <a:t>unter</a:t>
            </a:r>
            <a:r>
              <a:rPr lang="fr-FR" sz="2400" dirty="0">
                <a:latin typeface="Century Gothic" panose="020B0502020202020204" pitchFamily="34" charset="0"/>
              </a:rPr>
              <a:t> 31 </a:t>
            </a:r>
            <a:r>
              <a:rPr lang="fr-FR" sz="2400" dirty="0" err="1">
                <a:latin typeface="Century Gothic" panose="020B0502020202020204" pitchFamily="34" charset="0"/>
              </a:rPr>
              <a:t>Stunden</a:t>
            </a:r>
            <a:r>
              <a:rPr lang="fr-FR" sz="2400" dirty="0"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latin typeface="Century Gothic" panose="020B0502020202020204" pitchFamily="34" charset="0"/>
              </a:rPr>
              <a:t>liegen</a:t>
            </a:r>
            <a:r>
              <a:rPr lang="fr-FR" sz="2400" dirty="0"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latin typeface="Century Gothic" panose="020B0502020202020204" pitchFamily="34" charset="0"/>
              </a:rPr>
              <a:t>würde</a:t>
            </a:r>
            <a:r>
              <a:rPr lang="fr-FR" sz="2400" dirty="0"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4" name="Image 3" descr="logoees image 7cmh-72 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332656"/>
            <a:ext cx="642937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990600" y="609600"/>
            <a:ext cx="7772400" cy="65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de-DE" sz="28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Fächerwahl für die S6</a:t>
            </a:r>
            <a:endParaRPr lang="fr-FR" sz="2800" kern="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8000" y="1728000"/>
            <a:ext cx="7740000" cy="41400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fr-FR" sz="2000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Zusatzkurse</a:t>
            </a:r>
            <a:r>
              <a:rPr lang="fr-FR" sz="2000" dirty="0">
                <a:latin typeface="Century Gothic" panose="020B0502020202020204" pitchFamily="34" charset="0"/>
              </a:rPr>
              <a:t>:</a:t>
            </a:r>
          </a:p>
          <a:p>
            <a:pPr marL="803275" lvl="1"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Kunst</a:t>
            </a:r>
            <a:r>
              <a:rPr lang="fr-FR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*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						2p</a:t>
            </a:r>
          </a:p>
          <a:p>
            <a:pPr marL="803275" lvl="1">
              <a:buFont typeface="Courier New" panose="02070309020205020404" pitchFamily="49" charset="0"/>
              <a:buChar char="o"/>
            </a:pPr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Musik</a:t>
            </a:r>
            <a:r>
              <a:rPr lang="fr-FR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*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						2p</a:t>
            </a:r>
          </a:p>
          <a:p>
            <a:pPr marL="803275" lvl="1">
              <a:buFont typeface="Courier New" panose="02070309020205020404" pitchFamily="49" charset="0"/>
              <a:buChar char="o"/>
            </a:pPr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Informatik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					2p</a:t>
            </a:r>
          </a:p>
          <a:p>
            <a:pPr marL="803275" lvl="1"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Labor (Biologie, </a:t>
            </a:r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Chemie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ou </a:t>
            </a:r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Physik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)		2p</a:t>
            </a:r>
          </a:p>
          <a:p>
            <a:pPr marL="803275" lvl="1">
              <a:buFont typeface="Courier New" panose="02070309020205020404" pitchFamily="49" charset="0"/>
              <a:buChar char="o"/>
            </a:pPr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Soziologie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					2p</a:t>
            </a:r>
          </a:p>
          <a:p>
            <a:pPr marL="803275" lvl="1">
              <a:buFont typeface="Courier New" panose="02070309020205020404" pitchFamily="49" charset="0"/>
              <a:buChar char="o"/>
            </a:pPr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Einführung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in die </a:t>
            </a:r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Wirtschaftswissenschaft</a:t>
            </a:r>
            <a:r>
              <a:rPr lang="fr-FR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*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	2p</a:t>
            </a:r>
          </a:p>
          <a:p>
            <a:pPr marL="803275" lvl="1">
              <a:buFont typeface="Courier New" panose="02070309020205020404" pitchFamily="49" charset="0"/>
              <a:buChar char="o"/>
            </a:pPr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Politikwissenschaft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				2p</a:t>
            </a:r>
          </a:p>
          <a:p>
            <a:pPr>
              <a:buNone/>
            </a:pPr>
            <a:r>
              <a:rPr lang="fr-FR" sz="1400" i="1" dirty="0">
                <a:latin typeface="Calibri" panose="020F0502020204030204" pitchFamily="34" charset="0"/>
              </a:rPr>
              <a:t>	</a:t>
            </a:r>
          </a:p>
          <a:p>
            <a:pPr>
              <a:buNone/>
            </a:pPr>
            <a:r>
              <a:rPr lang="fr-FR" sz="18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*</a:t>
            </a:r>
            <a:r>
              <a:rPr lang="fr-FR" sz="1800" i="1" dirty="0">
                <a:latin typeface="Century Gothic" panose="020B0502020202020204" pitchFamily="34" charset="0"/>
              </a:rPr>
              <a:t> </a:t>
            </a:r>
            <a:r>
              <a:rPr lang="fr-FR" sz="1800" i="1" dirty="0" err="1">
                <a:latin typeface="Century Gothic" panose="020B0502020202020204" pitchFamily="34" charset="0"/>
              </a:rPr>
              <a:t>wenn</a:t>
            </a:r>
            <a:r>
              <a:rPr lang="fr-FR" sz="1800" i="1" dirty="0">
                <a:latin typeface="Century Gothic" panose="020B0502020202020204" pitchFamily="34" charset="0"/>
              </a:rPr>
              <a:t> </a:t>
            </a:r>
            <a:r>
              <a:rPr lang="fr-FR" sz="1800" i="1" dirty="0" err="1">
                <a:latin typeface="Century Gothic" panose="020B0502020202020204" pitchFamily="34" charset="0"/>
              </a:rPr>
              <a:t>das</a:t>
            </a:r>
            <a:r>
              <a:rPr lang="fr-FR" sz="1800" i="1" dirty="0">
                <a:latin typeface="Century Gothic" panose="020B0502020202020204" pitchFamily="34" charset="0"/>
              </a:rPr>
              <a:t> </a:t>
            </a:r>
            <a:r>
              <a:rPr lang="fr-FR" sz="1800" i="1" dirty="0" err="1">
                <a:latin typeface="Century Gothic" panose="020B0502020202020204" pitchFamily="34" charset="0"/>
              </a:rPr>
              <a:t>Fach</a:t>
            </a:r>
            <a:r>
              <a:rPr lang="fr-FR" sz="1800" i="1" dirty="0">
                <a:latin typeface="Century Gothic" panose="020B0502020202020204" pitchFamily="34" charset="0"/>
              </a:rPr>
              <a:t> </a:t>
            </a:r>
            <a:r>
              <a:rPr lang="fr-FR" sz="1800" i="1" dirty="0" err="1">
                <a:latin typeface="Century Gothic" panose="020B0502020202020204" pitchFamily="34" charset="0"/>
              </a:rPr>
              <a:t>nicht</a:t>
            </a:r>
            <a:r>
              <a:rPr lang="fr-FR" sz="1800" i="1" dirty="0">
                <a:latin typeface="Century Gothic" panose="020B0502020202020204" pitchFamily="34" charset="0"/>
              </a:rPr>
              <a:t> </a:t>
            </a:r>
            <a:r>
              <a:rPr lang="fr-FR" sz="1800" i="1" dirty="0" err="1">
                <a:latin typeface="Century Gothic" panose="020B0502020202020204" pitchFamily="34" charset="0"/>
              </a:rPr>
              <a:t>als</a:t>
            </a:r>
            <a:r>
              <a:rPr lang="fr-FR" sz="1800" i="1" dirty="0">
                <a:latin typeface="Century Gothic" panose="020B0502020202020204" pitchFamily="34" charset="0"/>
              </a:rPr>
              <a:t> 4-stündiges </a:t>
            </a:r>
            <a:r>
              <a:rPr lang="fr-FR" sz="1800" i="1" dirty="0" err="1">
                <a:latin typeface="Century Gothic" panose="020B0502020202020204" pitchFamily="34" charset="0"/>
              </a:rPr>
              <a:t>Wahlfach</a:t>
            </a:r>
            <a:r>
              <a:rPr lang="fr-FR" sz="1800" i="1" dirty="0">
                <a:latin typeface="Century Gothic" panose="020B0502020202020204" pitchFamily="34" charset="0"/>
              </a:rPr>
              <a:t> </a:t>
            </a:r>
            <a:r>
              <a:rPr lang="fr-FR" sz="1800" i="1" dirty="0" err="1">
                <a:latin typeface="Century Gothic" panose="020B0502020202020204" pitchFamily="34" charset="0"/>
              </a:rPr>
              <a:t>belegt</a:t>
            </a:r>
            <a:r>
              <a:rPr lang="fr-FR" sz="1800" i="1" dirty="0">
                <a:latin typeface="Century Gothic" panose="020B0502020202020204" pitchFamily="34" charset="0"/>
              </a:rPr>
              <a:t> </a:t>
            </a:r>
            <a:r>
              <a:rPr lang="fr-FR" sz="1800" i="1" dirty="0" err="1">
                <a:latin typeface="Century Gothic" panose="020B0502020202020204" pitchFamily="34" charset="0"/>
              </a:rPr>
              <a:t>wird</a:t>
            </a:r>
            <a:r>
              <a:rPr lang="fr-FR" sz="1800" i="1" dirty="0">
                <a:latin typeface="Century Gothic" panose="020B0502020202020204" pitchFamily="34" charset="0"/>
              </a:rPr>
              <a:t>.</a:t>
            </a:r>
            <a:endParaRPr lang="fr-FR" sz="1600" i="1" dirty="0">
              <a:latin typeface="Century Gothic" panose="020B0502020202020204" pitchFamily="34" charset="0"/>
            </a:endParaRPr>
          </a:p>
        </p:txBody>
      </p:sp>
      <p:pic>
        <p:nvPicPr>
          <p:cNvPr id="4" name="Image 3" descr="logoees image 7cmh-72 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332656"/>
            <a:ext cx="642937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990600" y="609600"/>
            <a:ext cx="7772400" cy="65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de-DE" sz="28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Fächerwahl für die S6</a:t>
            </a:r>
            <a:endParaRPr lang="fr-FR" sz="2800" kern="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772400" cy="659160"/>
          </a:xfrm>
        </p:spPr>
        <p:txBody>
          <a:bodyPr/>
          <a:lstStyle/>
          <a:p>
            <a:pPr algn="l"/>
            <a:r>
              <a:rPr lang="de-DE" sz="28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Fächerwahl für die S6 - Kurzresümee</a:t>
            </a:r>
            <a:endParaRPr lang="fr-FR" sz="28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8000" y="1728000"/>
            <a:ext cx="7740000" cy="4941360"/>
          </a:xfrm>
        </p:spPr>
        <p:txBody>
          <a:bodyPr/>
          <a:lstStyle/>
          <a:p>
            <a:pPr algn="just"/>
            <a:r>
              <a:rPr lang="fr-FR" sz="1800" dirty="0">
                <a:latin typeface="Century Gothic" panose="020B0502020202020204" pitchFamily="34" charset="0"/>
              </a:rPr>
              <a:t>Es </a:t>
            </a:r>
            <a:r>
              <a:rPr lang="fr-FR" sz="1800" dirty="0" err="1">
                <a:latin typeface="Century Gothic" panose="020B0502020202020204" pitchFamily="34" charset="0"/>
              </a:rPr>
              <a:t>müssen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>
                <a:solidFill>
                  <a:srgbClr val="0000FF"/>
                </a:solidFill>
                <a:latin typeface="Century Gothic" panose="020B0502020202020204" pitchFamily="34" charset="0"/>
              </a:rPr>
              <a:t>4 </a:t>
            </a:r>
            <a:r>
              <a:rPr lang="fr-FR" sz="1800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Pflichtfächer</a:t>
            </a:r>
            <a:r>
              <a:rPr lang="fr-FR" sz="1800" dirty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belegt</a:t>
            </a:r>
            <a:r>
              <a:rPr lang="fr-FR" sz="1800" dirty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werden</a:t>
            </a:r>
            <a:r>
              <a:rPr lang="fr-FR" sz="1800" dirty="0">
                <a:solidFill>
                  <a:srgbClr val="0000FF"/>
                </a:solidFill>
                <a:latin typeface="Century Gothic" panose="020B0502020202020204" pitchFamily="34" charset="0"/>
              </a:rPr>
              <a:t>.</a:t>
            </a:r>
          </a:p>
          <a:p>
            <a:pPr algn="just"/>
            <a:endParaRPr lang="fr-FR" sz="1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fr-FR" sz="1800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Einer</a:t>
            </a:r>
            <a:r>
              <a:rPr lang="fr-FR" sz="1800" dirty="0">
                <a:solidFill>
                  <a:srgbClr val="0000FF"/>
                </a:solidFill>
                <a:latin typeface="Century Gothic" panose="020B0502020202020204" pitchFamily="34" charset="0"/>
              </a:rPr>
              <a:t> der </a:t>
            </a:r>
            <a:r>
              <a:rPr lang="fr-FR" sz="1800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beiden</a:t>
            </a:r>
            <a:r>
              <a:rPr lang="fr-FR" sz="1800" dirty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Mathematikkurse</a:t>
            </a:r>
            <a:r>
              <a:rPr lang="fr-FR" sz="1800" dirty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muss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belegt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werden</a:t>
            </a:r>
            <a:r>
              <a:rPr lang="fr-FR" sz="1800" dirty="0">
                <a:latin typeface="Century Gothic" panose="020B0502020202020204" pitchFamily="34" charset="0"/>
              </a:rPr>
              <a:t>. </a:t>
            </a:r>
            <a:endParaRPr lang="fr-FR" sz="1800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algn="just"/>
            <a:endParaRPr lang="fr-FR" sz="1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fr-FR" sz="1800" dirty="0">
                <a:latin typeface="Century Gothic" panose="020B0502020202020204" pitchFamily="34" charset="0"/>
              </a:rPr>
              <a:t>Man </a:t>
            </a:r>
            <a:r>
              <a:rPr lang="fr-FR" sz="1800" dirty="0" err="1">
                <a:latin typeface="Century Gothic" panose="020B0502020202020204" pitchFamily="34" charset="0"/>
              </a:rPr>
              <a:t>muss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mindestens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>
                <a:solidFill>
                  <a:srgbClr val="0000FF"/>
                </a:solidFill>
                <a:latin typeface="Century Gothic" panose="020B0502020202020204" pitchFamily="34" charset="0"/>
              </a:rPr>
              <a:t>2 </a:t>
            </a:r>
            <a:r>
              <a:rPr lang="fr-FR" sz="1800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und</a:t>
            </a:r>
            <a:r>
              <a:rPr lang="fr-FR" sz="1800" dirty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darf</a:t>
            </a:r>
            <a:r>
              <a:rPr lang="fr-FR" sz="1800" dirty="0">
                <a:solidFill>
                  <a:srgbClr val="0000FF"/>
                </a:solidFill>
                <a:latin typeface="Century Gothic" panose="020B0502020202020204" pitchFamily="34" charset="0"/>
              </a:rPr>
              <a:t> maximal 4 </a:t>
            </a:r>
            <a:r>
              <a:rPr lang="fr-FR" sz="1800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Wahlfächer</a:t>
            </a:r>
            <a:r>
              <a:rPr lang="fr-FR" sz="1800" dirty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belegen</a:t>
            </a:r>
            <a:r>
              <a:rPr lang="fr-FR" sz="1800" dirty="0">
                <a:solidFill>
                  <a:srgbClr val="0000FF"/>
                </a:solidFill>
                <a:latin typeface="Century Gothic" panose="020B0502020202020204" pitchFamily="34" charset="0"/>
              </a:rPr>
              <a:t>.</a:t>
            </a:r>
          </a:p>
          <a:p>
            <a:pPr algn="just"/>
            <a:endParaRPr lang="fr-FR" sz="1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fr-FR" sz="1800" dirty="0">
                <a:latin typeface="Century Gothic" panose="020B0502020202020204" pitchFamily="34" charset="0"/>
              </a:rPr>
              <a:t>Die </a:t>
            </a:r>
            <a:r>
              <a:rPr lang="fr-FR" sz="1800" dirty="0">
                <a:solidFill>
                  <a:srgbClr val="0000FF"/>
                </a:solidFill>
                <a:latin typeface="Century Gothic" panose="020B0502020202020204" pitchFamily="34" charset="0"/>
              </a:rPr>
              <a:t>2-stündigen </a:t>
            </a:r>
            <a:r>
              <a:rPr lang="fr-FR" sz="1800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Wahlpflichtkurse</a:t>
            </a:r>
            <a:r>
              <a:rPr lang="fr-FR" sz="1800" dirty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müssen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belegt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werden</a:t>
            </a:r>
            <a:r>
              <a:rPr lang="fr-FR" sz="1800" dirty="0">
                <a:latin typeface="Century Gothic" panose="020B0502020202020204" pitchFamily="34" charset="0"/>
              </a:rPr>
              <a:t>, </a:t>
            </a:r>
            <a:r>
              <a:rPr lang="fr-FR" sz="1800" dirty="0" err="1">
                <a:latin typeface="Century Gothic" panose="020B0502020202020204" pitchFamily="34" charset="0"/>
              </a:rPr>
              <a:t>wenn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nicht</a:t>
            </a:r>
            <a:r>
              <a:rPr lang="fr-FR" sz="1800" dirty="0">
                <a:latin typeface="Century Gothic" panose="020B0502020202020204" pitchFamily="34" charset="0"/>
              </a:rPr>
              <a:t> die </a:t>
            </a:r>
            <a:r>
              <a:rPr lang="fr-FR" sz="1800" dirty="0" err="1">
                <a:latin typeface="Century Gothic" panose="020B0502020202020204" pitchFamily="34" charset="0"/>
              </a:rPr>
              <a:t>entsprechenden</a:t>
            </a:r>
            <a:r>
              <a:rPr lang="fr-FR" sz="1800" dirty="0">
                <a:latin typeface="Century Gothic" panose="020B0502020202020204" pitchFamily="34" charset="0"/>
              </a:rPr>
              <a:t> 4-stündigen </a:t>
            </a:r>
            <a:r>
              <a:rPr lang="fr-FR" sz="1800" dirty="0" err="1">
                <a:latin typeface="Century Gothic" panose="020B0502020202020204" pitchFamily="34" charset="0"/>
              </a:rPr>
              <a:t>Kurse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gewählt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wurden</a:t>
            </a:r>
            <a:r>
              <a:rPr lang="fr-FR" sz="1800" dirty="0">
                <a:latin typeface="Century Gothic" panose="020B0502020202020204" pitchFamily="34" charset="0"/>
              </a:rPr>
              <a:t>. </a:t>
            </a:r>
            <a:endParaRPr lang="fr-FR" sz="1800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algn="just"/>
            <a:endParaRPr lang="fr-FR" sz="1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fr-FR" sz="1800" dirty="0">
                <a:latin typeface="Century Gothic" panose="020B0502020202020204" pitchFamily="34" charset="0"/>
              </a:rPr>
              <a:t>Man </a:t>
            </a:r>
            <a:r>
              <a:rPr lang="fr-FR" sz="1800" dirty="0" err="1">
                <a:latin typeface="Century Gothic" panose="020B0502020202020204" pitchFamily="34" charset="0"/>
              </a:rPr>
              <a:t>kann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>
                <a:solidFill>
                  <a:srgbClr val="0000FF"/>
                </a:solidFill>
                <a:latin typeface="Century Gothic" panose="020B0502020202020204" pitchFamily="34" charset="0"/>
              </a:rPr>
              <a:t>1 der 3 </a:t>
            </a:r>
            <a:r>
              <a:rPr lang="fr-FR" sz="1800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Vertiefungskurse</a:t>
            </a:r>
            <a:r>
              <a:rPr lang="fr-FR" sz="1800" dirty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wählen</a:t>
            </a:r>
            <a:r>
              <a:rPr lang="fr-FR" sz="1800" dirty="0">
                <a:solidFill>
                  <a:srgbClr val="0000FF"/>
                </a:solidFill>
                <a:latin typeface="Century Gothic" panose="020B0502020202020204" pitchFamily="34" charset="0"/>
              </a:rPr>
              <a:t>.</a:t>
            </a:r>
          </a:p>
          <a:p>
            <a:pPr algn="just"/>
            <a:endParaRPr lang="fr-FR" sz="1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fr-FR" sz="1800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Ein</a:t>
            </a:r>
            <a:r>
              <a:rPr lang="fr-FR" sz="1800" dirty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oder</a:t>
            </a:r>
            <a:r>
              <a:rPr lang="fr-FR" sz="1800" dirty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mehrere</a:t>
            </a:r>
            <a:r>
              <a:rPr lang="fr-FR" sz="1800" dirty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Zusatzkurse</a:t>
            </a:r>
            <a:r>
              <a:rPr lang="fr-FR" sz="1800" dirty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können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oder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müssen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gewählt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werden</a:t>
            </a:r>
            <a:r>
              <a:rPr lang="fr-FR" sz="1800" dirty="0">
                <a:latin typeface="Century Gothic" panose="020B0502020202020204" pitchFamily="34" charset="0"/>
              </a:rPr>
              <a:t>,</a:t>
            </a:r>
            <a:r>
              <a:rPr lang="fr-FR" sz="1800" dirty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  <a:r>
              <a:rPr lang="fr-FR" sz="1800" dirty="0">
                <a:latin typeface="Century Gothic" panose="020B0502020202020204" pitchFamily="34" charset="0"/>
              </a:rPr>
              <a:t>um </a:t>
            </a:r>
            <a:r>
              <a:rPr lang="fr-FR" sz="1800" dirty="0" err="1">
                <a:latin typeface="Century Gothic" panose="020B0502020202020204" pitchFamily="34" charset="0"/>
              </a:rPr>
              <a:t>auf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eine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Gesamtstundenzahl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zwischen</a:t>
            </a:r>
            <a:r>
              <a:rPr lang="fr-FR" sz="1800" dirty="0">
                <a:latin typeface="Century Gothic" panose="020B0502020202020204" pitchFamily="34" charset="0"/>
              </a:rPr>
              <a:t> 31 </a:t>
            </a:r>
            <a:r>
              <a:rPr lang="fr-FR" sz="1800" dirty="0" err="1">
                <a:latin typeface="Century Gothic" panose="020B0502020202020204" pitchFamily="34" charset="0"/>
              </a:rPr>
              <a:t>und</a:t>
            </a:r>
            <a:r>
              <a:rPr lang="fr-FR" sz="1800" dirty="0">
                <a:latin typeface="Century Gothic" panose="020B0502020202020204" pitchFamily="34" charset="0"/>
              </a:rPr>
              <a:t> 35 </a:t>
            </a:r>
            <a:r>
              <a:rPr lang="fr-FR" sz="1800" dirty="0" err="1">
                <a:latin typeface="Century Gothic" panose="020B0502020202020204" pitchFamily="34" charset="0"/>
              </a:rPr>
              <a:t>Wochenstunden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zu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kommen</a:t>
            </a:r>
            <a:r>
              <a:rPr lang="fr-FR" sz="1800" dirty="0">
                <a:latin typeface="Century Gothic" panose="020B0502020202020204" pitchFamily="34" charset="0"/>
              </a:rPr>
              <a:t>. </a:t>
            </a:r>
          </a:p>
          <a:p>
            <a:pPr>
              <a:buNone/>
            </a:pPr>
            <a:endParaRPr lang="fr-FR" sz="2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dirty="0"/>
              <a:t>	</a:t>
            </a:r>
          </a:p>
        </p:txBody>
      </p:sp>
      <p:pic>
        <p:nvPicPr>
          <p:cNvPr id="4" name="Image 3" descr="logoees image 7cmh-72 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332656"/>
            <a:ext cx="642937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975600" y="116632"/>
            <a:ext cx="7772400" cy="1143000"/>
          </a:xfrm>
        </p:spPr>
        <p:txBody>
          <a:bodyPr/>
          <a:lstStyle/>
          <a:p>
            <a:pPr eaLnBrk="1" hangingPunct="1"/>
            <a:r>
              <a:rPr lang="fr-FR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Aufgepasst</a:t>
            </a:r>
            <a:r>
              <a:rPr lang="fr-FR" dirty="0">
                <a:solidFill>
                  <a:srgbClr val="C00000"/>
                </a:solidFill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29699" name="Espace réservé du contenu 2"/>
          <p:cNvSpPr>
            <a:spLocks noGrp="1"/>
          </p:cNvSpPr>
          <p:nvPr>
            <p:ph idx="1"/>
          </p:nvPr>
        </p:nvSpPr>
        <p:spPr>
          <a:xfrm>
            <a:off x="943817" y="1412776"/>
            <a:ext cx="7740000" cy="4788216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de-DE" sz="2000" dirty="0">
                <a:latin typeface="Century Gothic" panose="020B0502020202020204" pitchFamily="34" charset="0"/>
              </a:rPr>
              <a:t>Ein Wahlkurs wird nur bei ausreichender Schülerzahl geöffnet </a:t>
            </a:r>
            <a:r>
              <a:rPr lang="de-DE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(</a:t>
            </a:r>
            <a:r>
              <a:rPr lang="de-DE" sz="20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Minimum 5 Schüler*innen</a:t>
            </a:r>
            <a:r>
              <a:rPr lang="de-DE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)</a:t>
            </a:r>
            <a:r>
              <a:rPr lang="de-DE" sz="2000" dirty="0">
                <a:latin typeface="Century Gothic" panose="020B050202020202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de-DE" sz="2000" dirty="0">
                <a:latin typeface="Century Gothic" panose="020B0502020202020204" pitchFamily="34" charset="0"/>
              </a:rPr>
              <a:t>Eine bestimmte Anzahl von Wahlkursen müssen parallel gelegt werden, sodass unter Umständen nicht alle Kombinationsmöglichkeiten möglich sind. Neue Wahlmöglichkeiten werden dann angeboten. </a:t>
            </a:r>
            <a:endParaRPr lang="fr-FR" sz="20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de-DE" sz="2000" dirty="0">
                <a:latin typeface="Century Gothic" panose="020B0502020202020204" pitchFamily="34" charset="0"/>
              </a:rPr>
              <a:t>Wirtschaft, Latein und Sprache IV können nur von denjenigen gewählt werden, die diese Fächer bereits in der S4 / S5 belegt haben. </a:t>
            </a:r>
            <a:endParaRPr lang="de-DE" sz="2000" dirty="0">
              <a:latin typeface="Verdana" panose="020B0604030504040204" pitchFamily="34" charset="0"/>
            </a:endParaRPr>
          </a:p>
          <a:p>
            <a:pPr eaLnBrk="1" hangingPunct="1"/>
            <a:endParaRPr lang="fr-FR" sz="2000" dirty="0">
              <a:latin typeface="Verdan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r-FR" sz="2000" dirty="0">
              <a:latin typeface="Verdan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r-FR" sz="2400" dirty="0">
              <a:latin typeface="Verdana" panose="020B060403050404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F4B2E8B-F392-41E6-9BA5-B2CB2758A2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12200" r="14563" b="14563"/>
          <a:stretch/>
        </p:blipFill>
        <p:spPr>
          <a:xfrm>
            <a:off x="7214168" y="116632"/>
            <a:ext cx="110612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6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latin typeface="Century Gothic" panose="020B0502020202020204" pitchFamily="34" charset="0"/>
              </a:rPr>
              <a:t>Termine: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0600" y="2276872"/>
            <a:ext cx="7740000" cy="4032448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fr-FR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22. März</a:t>
            </a:r>
            <a:r>
              <a:rPr lang="fr-FR" sz="4400" dirty="0">
                <a:solidFill>
                  <a:srgbClr val="FF0000"/>
                </a:solidFill>
                <a:latin typeface="Century Gothic" panose="020B0502020202020204" pitchFamily="34" charset="0"/>
              </a:rPr>
              <a:t>: </a:t>
            </a:r>
            <a:r>
              <a:rPr lang="fr-FR" sz="2400" dirty="0" err="1">
                <a:latin typeface="Century Gothic" panose="020B0502020202020204" pitchFamily="34" charset="0"/>
              </a:rPr>
              <a:t>Abgabe</a:t>
            </a:r>
            <a:r>
              <a:rPr lang="fr-FR" sz="2400" dirty="0">
                <a:latin typeface="Century Gothic" panose="020B0502020202020204" pitchFamily="34" charset="0"/>
              </a:rPr>
              <a:t> der </a:t>
            </a:r>
            <a:r>
              <a:rPr lang="fr-FR" sz="2400" dirty="0" err="1">
                <a:latin typeface="Century Gothic" panose="020B0502020202020204" pitchFamily="34" charset="0"/>
              </a:rPr>
              <a:t>Fächerwahlblätter</a:t>
            </a:r>
            <a:r>
              <a:rPr lang="fr-FR" sz="2400" dirty="0"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latin typeface="Century Gothic" panose="020B0502020202020204" pitchFamily="34" charset="0"/>
              </a:rPr>
              <a:t>bei</a:t>
            </a:r>
            <a:r>
              <a:rPr lang="fr-FR" sz="2400" dirty="0">
                <a:latin typeface="Century Gothic" panose="020B0502020202020204" pitchFamily="34" charset="0"/>
              </a:rPr>
              <a:t> der </a:t>
            </a:r>
            <a:r>
              <a:rPr lang="fr-FR" sz="2400" dirty="0" err="1">
                <a:latin typeface="Century Gothic" panose="020B0502020202020204" pitchFamily="34" charset="0"/>
              </a:rPr>
              <a:t>Klassenlehrerin</a:t>
            </a:r>
            <a:endParaRPr lang="fr-FR" sz="2400" dirty="0">
              <a:latin typeface="Century Gothic" panose="020B0502020202020204" pitchFamily="34" charset="0"/>
            </a:endParaRPr>
          </a:p>
          <a:p>
            <a:pPr>
              <a:buClr>
                <a:schemeClr val="tx1"/>
              </a:buClr>
            </a:pPr>
            <a:endParaRPr lang="fr-FR" sz="24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April-Mai :</a:t>
            </a:r>
            <a:r>
              <a:rPr lang="fr-FR" sz="2400" dirty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latin typeface="Century Gothic" panose="020B0502020202020204" pitchFamily="34" charset="0"/>
              </a:rPr>
              <a:t>Verhandlungsphase</a:t>
            </a:r>
            <a:r>
              <a:rPr lang="fr-FR" sz="2400" dirty="0"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latin typeface="Century Gothic" panose="020B0502020202020204" pitchFamily="34" charset="0"/>
              </a:rPr>
              <a:t>zwischen</a:t>
            </a:r>
            <a:r>
              <a:rPr lang="fr-FR" sz="2400" dirty="0"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latin typeface="Century Gothic" panose="020B0502020202020204" pitchFamily="34" charset="0"/>
              </a:rPr>
              <a:t>Schule</a:t>
            </a:r>
            <a:r>
              <a:rPr lang="fr-FR" sz="2400" dirty="0">
                <a:latin typeface="Century Gothic" panose="020B0502020202020204" pitchFamily="34" charset="0"/>
              </a:rPr>
              <a:t>, </a:t>
            </a:r>
            <a:r>
              <a:rPr lang="fr-FR" sz="2400" dirty="0" err="1">
                <a:latin typeface="Century Gothic" panose="020B0502020202020204" pitchFamily="34" charset="0"/>
              </a:rPr>
              <a:t>Schülerinnen</a:t>
            </a:r>
            <a:r>
              <a:rPr lang="fr-FR" sz="2400" dirty="0"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latin typeface="Century Gothic" panose="020B0502020202020204" pitchFamily="34" charset="0"/>
              </a:rPr>
              <a:t>und</a:t>
            </a:r>
            <a:r>
              <a:rPr lang="fr-FR" sz="2400" dirty="0"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latin typeface="Century Gothic" panose="020B0502020202020204" pitchFamily="34" charset="0"/>
              </a:rPr>
              <a:t>Schülern</a:t>
            </a:r>
            <a:r>
              <a:rPr lang="fr-FR" sz="2400" dirty="0"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latin typeface="Century Gothic" panose="020B0502020202020204" pitchFamily="34" charset="0"/>
              </a:rPr>
              <a:t>und</a:t>
            </a:r>
            <a:r>
              <a:rPr lang="fr-FR" sz="2400" dirty="0">
                <a:latin typeface="Century Gothic" panose="020B0502020202020204" pitchFamily="34" charset="0"/>
              </a:rPr>
              <a:t> den </a:t>
            </a:r>
            <a:r>
              <a:rPr lang="fr-FR" sz="2400" dirty="0" err="1">
                <a:latin typeface="Century Gothic" panose="020B0502020202020204" pitchFamily="34" charset="0"/>
              </a:rPr>
              <a:t>Familien</a:t>
            </a:r>
            <a:endParaRPr lang="fr-FR" sz="2400" dirty="0">
              <a:latin typeface="Century Gothic" panose="020B0502020202020204" pitchFamily="34" charset="0"/>
            </a:endParaRPr>
          </a:p>
          <a:p>
            <a:pPr>
              <a:buClr>
                <a:schemeClr val="tx1"/>
              </a:buClr>
            </a:pPr>
            <a:endParaRPr lang="fr-FR" sz="2400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r-F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Mai :</a:t>
            </a:r>
            <a:r>
              <a:rPr lang="fr-FR" sz="2400" dirty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  <a:r>
              <a:rPr lang="fr-FR" sz="2400" dirty="0" err="1">
                <a:latin typeface="Century Gothic" panose="020B0502020202020204" pitchFamily="34" charset="0"/>
              </a:rPr>
              <a:t>Bestätigung</a:t>
            </a:r>
            <a:r>
              <a:rPr lang="fr-FR" sz="2400" dirty="0">
                <a:latin typeface="Century Gothic" panose="020B0502020202020204" pitchFamily="34" charset="0"/>
              </a:rPr>
              <a:t> der Fächerwahl </a:t>
            </a:r>
            <a:r>
              <a:rPr lang="fr-FR" sz="2400" dirty="0" err="1">
                <a:latin typeface="Century Gothic" panose="020B0502020202020204" pitchFamily="34" charset="0"/>
              </a:rPr>
              <a:t>durch</a:t>
            </a:r>
            <a:r>
              <a:rPr lang="fr-FR" sz="2400" dirty="0">
                <a:latin typeface="Century Gothic" panose="020B0502020202020204" pitchFamily="34" charset="0"/>
              </a:rPr>
              <a:t> die </a:t>
            </a:r>
            <a:r>
              <a:rPr lang="fr-FR" sz="2400" dirty="0" err="1">
                <a:latin typeface="Century Gothic" panose="020B0502020202020204" pitchFamily="34" charset="0"/>
              </a:rPr>
              <a:t>Schüler</a:t>
            </a:r>
            <a:r>
              <a:rPr lang="fr-FR" sz="2400" dirty="0">
                <a:latin typeface="Century Gothic" panose="020B0502020202020204" pitchFamily="34" charset="0"/>
              </a:rPr>
              <a:t>*</a:t>
            </a:r>
            <a:r>
              <a:rPr lang="fr-FR" sz="2400" dirty="0" err="1">
                <a:latin typeface="Century Gothic" panose="020B0502020202020204" pitchFamily="34" charset="0"/>
              </a:rPr>
              <a:t>innen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 3" descr="logoees image 7cmh-72 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332656"/>
            <a:ext cx="642937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096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EESword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452320" y="824237"/>
            <a:ext cx="979577" cy="171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4">
            <a:extLst>
              <a:ext uri="{FF2B5EF4-FFF2-40B4-BE49-F238E27FC236}">
                <a16:creationId xmlns:a16="http://schemas.microsoft.com/office/drawing/2014/main" id="{7A3F31C2-E73E-418E-B4C6-F4E48DFA7A4F}"/>
              </a:ext>
            </a:extLst>
          </p:cNvPr>
          <p:cNvSpPr txBox="1">
            <a:spLocks/>
          </p:cNvSpPr>
          <p:nvPr/>
        </p:nvSpPr>
        <p:spPr bwMode="auto">
          <a:xfrm>
            <a:off x="817240" y="1276263"/>
            <a:ext cx="3754760" cy="352839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fr-FR" sz="2400" kern="0" dirty="0"/>
          </a:p>
          <a:p>
            <a:r>
              <a:rPr lang="fr-FR" sz="3600" b="1" kern="0" dirty="0" err="1">
                <a:solidFill>
                  <a:srgbClr val="3D566E"/>
                </a:solidFill>
                <a:latin typeface="Century Gothic" panose="020B0502020202020204" pitchFamily="34" charset="0"/>
              </a:rPr>
              <a:t>Vielen</a:t>
            </a:r>
            <a:r>
              <a:rPr lang="fr-FR" sz="3600" b="1" kern="0" dirty="0">
                <a:solidFill>
                  <a:srgbClr val="3D566E"/>
                </a:solidFill>
                <a:latin typeface="Century Gothic" panose="020B0502020202020204" pitchFamily="34" charset="0"/>
              </a:rPr>
              <a:t> </a:t>
            </a:r>
            <a:r>
              <a:rPr lang="fr-FR" sz="3600" b="1" kern="0" dirty="0" err="1">
                <a:solidFill>
                  <a:srgbClr val="3D566E"/>
                </a:solidFill>
                <a:latin typeface="Century Gothic" panose="020B0502020202020204" pitchFamily="34" charset="0"/>
              </a:rPr>
              <a:t>Dank</a:t>
            </a:r>
            <a:r>
              <a:rPr lang="fr-FR" sz="3600" b="1" kern="0" dirty="0">
                <a:solidFill>
                  <a:srgbClr val="3D566E"/>
                </a:solidFill>
                <a:latin typeface="Century Gothic" panose="020B0502020202020204" pitchFamily="34" charset="0"/>
              </a:rPr>
              <a:t> für </a:t>
            </a:r>
            <a:r>
              <a:rPr lang="fr-FR" sz="3600" b="1" kern="0" dirty="0" err="1">
                <a:solidFill>
                  <a:srgbClr val="3D566E"/>
                </a:solidFill>
                <a:latin typeface="Century Gothic" panose="020B0502020202020204" pitchFamily="34" charset="0"/>
              </a:rPr>
              <a:t>Ihre</a:t>
            </a:r>
            <a:r>
              <a:rPr lang="fr-FR" sz="3600" b="1" kern="0" dirty="0">
                <a:solidFill>
                  <a:srgbClr val="3D566E"/>
                </a:solidFill>
                <a:latin typeface="Century Gothic" panose="020B0502020202020204" pitchFamily="34" charset="0"/>
              </a:rPr>
              <a:t> </a:t>
            </a:r>
            <a:r>
              <a:rPr lang="fr-FR" sz="3600" b="1" kern="0" dirty="0" err="1">
                <a:solidFill>
                  <a:srgbClr val="3D566E"/>
                </a:solidFill>
                <a:latin typeface="Century Gothic" panose="020B0502020202020204" pitchFamily="34" charset="0"/>
              </a:rPr>
              <a:t>Aufmerksamkeit</a:t>
            </a:r>
            <a:r>
              <a:rPr lang="fr-FR" sz="3600" b="1" kern="0" dirty="0">
                <a:solidFill>
                  <a:srgbClr val="3D566E"/>
                </a:solidFill>
                <a:latin typeface="Century Gothic" panose="020B0502020202020204" pitchFamily="34" charset="0"/>
              </a:rPr>
              <a:t>!</a:t>
            </a:r>
          </a:p>
          <a:p>
            <a:endParaRPr lang="fr-FR" sz="3600" b="1" kern="0" dirty="0">
              <a:solidFill>
                <a:srgbClr val="3D566E"/>
              </a:solidFill>
              <a:latin typeface="Century Gothic" panose="020B0502020202020204" pitchFamily="34" charset="0"/>
            </a:endParaRPr>
          </a:p>
          <a:p>
            <a:r>
              <a:rPr lang="fr-FR" sz="3600" b="1" kern="0" dirty="0" err="1">
                <a:solidFill>
                  <a:srgbClr val="3D566E"/>
                </a:solidFill>
                <a:latin typeface="Century Gothic" panose="020B0502020202020204" pitchFamily="34" charset="0"/>
              </a:rPr>
              <a:t>Noch</a:t>
            </a:r>
            <a:r>
              <a:rPr lang="fr-FR" sz="3600" b="1" kern="0" dirty="0">
                <a:solidFill>
                  <a:srgbClr val="3D566E"/>
                </a:solidFill>
                <a:latin typeface="Century Gothic" panose="020B0502020202020204" pitchFamily="34" charset="0"/>
              </a:rPr>
              <a:t> </a:t>
            </a:r>
            <a:r>
              <a:rPr lang="fr-FR" sz="3600" b="1" kern="0" dirty="0" err="1">
                <a:solidFill>
                  <a:srgbClr val="3D566E"/>
                </a:solidFill>
                <a:latin typeface="Century Gothic" panose="020B0502020202020204" pitchFamily="34" charset="0"/>
              </a:rPr>
              <a:t>Fragen</a:t>
            </a:r>
            <a:r>
              <a:rPr lang="fr-FR" sz="3600" b="1" kern="0" dirty="0">
                <a:solidFill>
                  <a:srgbClr val="3D566E"/>
                </a:solidFill>
                <a:latin typeface="Century Gothic" panose="020B0502020202020204" pitchFamily="34" charset="0"/>
              </a:rPr>
              <a:t> </a:t>
            </a:r>
            <a:r>
              <a:rPr lang="fr-FR" sz="3600" b="1" kern="0" dirty="0" err="1">
                <a:solidFill>
                  <a:srgbClr val="3D566E"/>
                </a:solidFill>
                <a:latin typeface="Century Gothic" panose="020B0502020202020204" pitchFamily="34" charset="0"/>
              </a:rPr>
              <a:t>offen</a:t>
            </a:r>
            <a:r>
              <a:rPr lang="fr-FR" sz="3600" b="1" kern="0" dirty="0">
                <a:solidFill>
                  <a:srgbClr val="3D566E"/>
                </a:solidFill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3726E9-C3A1-4E87-A119-073F38BC07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51" t="18500" r="50000" b="29000"/>
          <a:stretch/>
        </p:blipFill>
        <p:spPr>
          <a:xfrm>
            <a:off x="4788024" y="1526789"/>
            <a:ext cx="2376264" cy="33003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4E213EB-8EB2-42E8-9C57-322AB5285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908720"/>
            <a:ext cx="5575670" cy="444571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65643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/>
          <p:cNvSpPr>
            <a:spLocks noGrp="1"/>
          </p:cNvSpPr>
          <p:nvPr>
            <p:ph type="title"/>
          </p:nvPr>
        </p:nvSpPr>
        <p:spPr>
          <a:xfrm>
            <a:off x="-248244" y="332656"/>
            <a:ext cx="8572923" cy="1143000"/>
          </a:xfrm>
        </p:spPr>
        <p:txBody>
          <a:bodyPr/>
          <a:lstStyle/>
          <a:p>
            <a:pPr eaLnBrk="1" hangingPunct="1"/>
            <a:r>
              <a:rPr lang="fr-FR" sz="3600" dirty="0">
                <a:solidFill>
                  <a:schemeClr val="accent2"/>
                </a:solidFill>
                <a:latin typeface="Century Gothic" panose="020B0502020202020204" pitchFamily="34" charset="0"/>
              </a:rPr>
              <a:t>Die Abiturbewertung</a:t>
            </a:r>
            <a:endParaRPr lang="fr-FR" sz="2800" i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 4" descr="https://docs.google.com/drawings/d/16M9wlsSW8dvEffIYAcPo4Jp8kSXemLQ6-DoHIg2sG7w/pub?w=527&amp;h=27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82" y="4126514"/>
            <a:ext cx="5015823" cy="2780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3" descr="logoees image 7cmh-72 dp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332656"/>
            <a:ext cx="642937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99CBED3-0280-43F7-9179-F839198085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0" t="30569" r="29525" b="34600"/>
          <a:stretch/>
        </p:blipFill>
        <p:spPr>
          <a:xfrm>
            <a:off x="789595" y="1361171"/>
            <a:ext cx="7200800" cy="25593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CDB7D78-E573-44C4-91B9-2D34982BFC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3" t="27535" r="36435" b="9401"/>
          <a:stretch/>
        </p:blipFill>
        <p:spPr>
          <a:xfrm>
            <a:off x="1475656" y="936610"/>
            <a:ext cx="6480721" cy="5383627"/>
          </a:xfrm>
          <a:prstGeom prst="rect">
            <a:avLst/>
          </a:prstGeom>
        </p:spPr>
      </p:pic>
      <p:pic>
        <p:nvPicPr>
          <p:cNvPr id="22574" name="Image 3" descr="logoees image 7cmh-72 dp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6545" y="220236"/>
            <a:ext cx="642937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5753672" y="1898125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entury Gothic" panose="020B0502020202020204" pitchFamily="34" charset="0"/>
              </a:rPr>
              <a:t>L 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079837" y="2387232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entury Gothic" panose="020B0502020202020204" pitchFamily="34" charset="0"/>
              </a:rPr>
              <a:t>HIS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269608" y="2848897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entury Gothic" panose="020B0502020202020204" pitchFamily="34" charset="0"/>
              </a:rPr>
              <a:t>GEO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241805" y="4253699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entury Gothic" panose="020B0502020202020204" pitchFamily="34" charset="0"/>
              </a:rPr>
              <a:t>ECO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042935" y="1943685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  <a:latin typeface="Century Gothic" panose="020B0502020202020204" pitchFamily="34" charset="0"/>
              </a:rPr>
              <a:t>L 2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195736" y="3396780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  <a:latin typeface="Century Gothic" panose="020B0502020202020204" pitchFamily="34" charset="0"/>
              </a:rPr>
              <a:t>HIS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317728" y="4196561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  <a:latin typeface="Century Gothic" panose="020B0502020202020204" pitchFamily="34" charset="0"/>
              </a:rPr>
              <a:t>ECO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673616" y="6323982"/>
            <a:ext cx="4406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~ 42 % in der </a:t>
            </a:r>
            <a:r>
              <a:rPr lang="fr-FR" sz="28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Sprache</a:t>
            </a:r>
            <a:r>
              <a:rPr lang="fr-FR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2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C1FF548A-ECDD-44FB-8BC8-B1BE911E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59" y="58679"/>
            <a:ext cx="8572923" cy="1143000"/>
          </a:xfrm>
        </p:spPr>
        <p:txBody>
          <a:bodyPr/>
          <a:lstStyle/>
          <a:p>
            <a:pPr eaLnBrk="1" hangingPunct="1"/>
            <a:r>
              <a:rPr lang="fr-FR" sz="3600" dirty="0">
                <a:solidFill>
                  <a:schemeClr val="accent2"/>
                </a:solidFill>
                <a:latin typeface="Century Gothic" panose="020B0502020202020204" pitchFamily="34" charset="0"/>
              </a:rPr>
              <a:t>Die Abiturbewertung </a:t>
            </a:r>
            <a:endParaRPr lang="fr-FR" sz="2800" i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77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0" grpId="0"/>
      <p:bldP spid="11" grpId="0"/>
      <p:bldP spid="12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/>
          <p:cNvSpPr>
            <a:spLocks noGrp="1"/>
          </p:cNvSpPr>
          <p:nvPr>
            <p:ph type="title"/>
          </p:nvPr>
        </p:nvSpPr>
        <p:spPr>
          <a:xfrm>
            <a:off x="755907" y="476672"/>
            <a:ext cx="7772400" cy="1143000"/>
          </a:xfrm>
        </p:spPr>
        <p:txBody>
          <a:bodyPr/>
          <a:lstStyle/>
          <a:p>
            <a:pPr eaLnBrk="1" hangingPunct="1"/>
            <a:r>
              <a:rPr lang="fr-FR" sz="3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Abiturprüfungen</a:t>
            </a:r>
            <a:br>
              <a:rPr lang="fr-FR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r>
              <a:rPr lang="fr-FR" sz="2800" dirty="0">
                <a:solidFill>
                  <a:schemeClr val="accent2"/>
                </a:solidFill>
                <a:latin typeface="Century Gothic" panose="020B0502020202020204" pitchFamily="34" charset="0"/>
              </a:rPr>
              <a:t>(</a:t>
            </a:r>
            <a:r>
              <a:rPr lang="fr-FR" sz="2800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2024</a:t>
            </a:r>
            <a:r>
              <a:rPr lang="fr-FR" sz="2800" dirty="0">
                <a:solidFill>
                  <a:schemeClr val="accent2"/>
                </a:solidFill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5" name="Image 3" descr="logoees image 7cmh-72 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332656"/>
            <a:ext cx="642937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076056" y="5826747"/>
            <a:ext cx="32422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/>
            <a:r>
              <a:rPr lang="fr-FR" sz="11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* :	</a:t>
            </a:r>
            <a:r>
              <a:rPr lang="de-DE" sz="11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verpflichtend für diejenigen, die diese Option gewählt haben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D86C1554-24D4-4B8E-9BF4-0B563ECA8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093014"/>
              </p:ext>
            </p:extLst>
          </p:nvPr>
        </p:nvGraphicFramePr>
        <p:xfrm>
          <a:off x="4073717" y="1786808"/>
          <a:ext cx="4458723" cy="34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478">
                  <a:extLst>
                    <a:ext uri="{9D8B030D-6E8A-4147-A177-3AD203B41FA5}">
                      <a16:colId xmlns:a16="http://schemas.microsoft.com/office/drawing/2014/main" val="331873"/>
                    </a:ext>
                  </a:extLst>
                </a:gridCol>
                <a:gridCol w="493588">
                  <a:extLst>
                    <a:ext uri="{9D8B030D-6E8A-4147-A177-3AD203B41FA5}">
                      <a16:colId xmlns:a16="http://schemas.microsoft.com/office/drawing/2014/main" val="1985038880"/>
                    </a:ext>
                  </a:extLst>
                </a:gridCol>
                <a:gridCol w="3039657">
                  <a:extLst>
                    <a:ext uri="{9D8B030D-6E8A-4147-A177-3AD203B41FA5}">
                      <a16:colId xmlns:a16="http://schemas.microsoft.com/office/drawing/2014/main" val="4066223448"/>
                    </a:ext>
                  </a:extLst>
                </a:gridCol>
              </a:tblGrid>
              <a:tr h="54346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  <a:p>
                      <a:pPr algn="ctr"/>
                      <a:endParaRPr lang="fr-FR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Mündlich</a:t>
                      </a:r>
                      <a:r>
                        <a:rPr lang="fr-FR" sz="120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:</a:t>
                      </a:r>
                    </a:p>
                    <a:p>
                      <a:pPr algn="ctr"/>
                      <a:r>
                        <a:rPr lang="fr-FR" sz="120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3 </a:t>
                      </a:r>
                      <a:r>
                        <a:rPr lang="fr-FR" sz="1200" dirty="0" err="1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Prüfungen</a:t>
                      </a:r>
                      <a:endParaRPr lang="fr-FR" sz="1200" dirty="0">
                        <a:solidFill>
                          <a:srgbClr val="FFFF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031477"/>
                  </a:ext>
                </a:extLst>
              </a:tr>
              <a:tr h="3260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(Vert.</a:t>
                      </a:r>
                      <a:r>
                        <a:rPr lang="de-DE" sz="1200" noProof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r>
                        <a:rPr lang="de-DE" sz="1200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) Sprache 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6726"/>
                  </a:ext>
                </a:extLst>
              </a:tr>
              <a:tr h="7608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de-DE" sz="1200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(Vert.</a:t>
                      </a:r>
                      <a:r>
                        <a:rPr lang="de-DE" sz="1200" noProof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r>
                        <a:rPr lang="de-DE" sz="1200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) Sprache II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de-DE" sz="1200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o. Geografie</a:t>
                      </a:r>
                      <a:r>
                        <a:rPr lang="de-DE" sz="1200" baseline="0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(2 o. </a:t>
                      </a:r>
                      <a:r>
                        <a:rPr lang="de-DE" sz="1200" noProof="0" dirty="0">
                          <a:latin typeface="Century Gothic" panose="020B0502020202020204" pitchFamily="34" charset="0"/>
                        </a:rPr>
                        <a:t>4 P.</a:t>
                      </a:r>
                      <a:r>
                        <a:rPr lang="de-DE" sz="1200" baseline="0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  <a:endParaRPr lang="de-DE" sz="1200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de-DE" sz="1200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o. Geschichte (2 o. </a:t>
                      </a:r>
                      <a:r>
                        <a:rPr lang="de-DE" sz="1200" noProof="0" dirty="0">
                          <a:latin typeface="Century Gothic" panose="020B0502020202020204" pitchFamily="34" charset="0"/>
                        </a:rPr>
                        <a:t>4 P.</a:t>
                      </a:r>
                      <a:r>
                        <a:rPr lang="de-DE" sz="1200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794045"/>
                  </a:ext>
                </a:extLst>
              </a:tr>
              <a:tr h="395120">
                <a:tc vMerge="1"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3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de-DE" sz="1200" noProof="0" dirty="0">
                          <a:latin typeface="Century Gothic" panose="020B0502020202020204" pitchFamily="34" charset="0"/>
                        </a:rPr>
                        <a:t>Vert. Mathe</a:t>
                      </a:r>
                      <a:r>
                        <a:rPr lang="de-DE" sz="1200" noProof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de-DE" sz="1200" noProof="0" dirty="0">
                          <a:latin typeface="Century Gothic" panose="020B0502020202020204" pitchFamily="34" charset="0"/>
                        </a:rPr>
                        <a:t>o. Philosophie (2 o. 4 P.)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de-DE" sz="1200" baseline="0" noProof="0" dirty="0">
                          <a:latin typeface="Century Gothic" panose="020B0502020202020204" pitchFamily="34" charset="0"/>
                        </a:rPr>
                        <a:t>o. </a:t>
                      </a:r>
                      <a:r>
                        <a:rPr lang="de-DE" sz="1200" noProof="0" dirty="0">
                          <a:latin typeface="Century Gothic" panose="020B0502020202020204" pitchFamily="34" charset="0"/>
                        </a:rPr>
                        <a:t>Biologie </a:t>
                      </a:r>
                      <a:r>
                        <a:rPr lang="de-DE" sz="1200" baseline="0" noProof="0" dirty="0">
                          <a:latin typeface="Century Gothic" panose="020B0502020202020204" pitchFamily="34" charset="0"/>
                        </a:rPr>
                        <a:t>4p o. WTG</a:t>
                      </a:r>
                      <a:endParaRPr lang="de-DE" sz="1200" noProof="0" dirty="0">
                        <a:latin typeface="Century Gothic" panose="020B0502020202020204" pitchFamily="34" charset="0"/>
                      </a:endParaRP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de-DE" sz="1200" noProof="0" dirty="0">
                          <a:latin typeface="Century Gothic" panose="020B0502020202020204" pitchFamily="34" charset="0"/>
                        </a:rPr>
                        <a:t>o.</a:t>
                      </a:r>
                      <a:r>
                        <a:rPr lang="de-DE" sz="1200" baseline="0" noProof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1200" noProof="0" dirty="0">
                          <a:latin typeface="Century Gothic" panose="020B0502020202020204" pitchFamily="34" charset="0"/>
                        </a:rPr>
                        <a:t>Chemie (4 P.</a:t>
                      </a:r>
                      <a:r>
                        <a:rPr lang="de-DE" sz="1200" baseline="0" noProof="0" dirty="0">
                          <a:latin typeface="Century Gothic" panose="020B0502020202020204" pitchFamily="34" charset="0"/>
                        </a:rPr>
                        <a:t>)</a:t>
                      </a:r>
                      <a:endParaRPr lang="de-DE" sz="1200" noProof="0" dirty="0">
                        <a:latin typeface="Century Gothic" panose="020B0502020202020204" pitchFamily="34" charset="0"/>
                      </a:endParaRP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de-DE" sz="1200" noProof="0" dirty="0">
                          <a:latin typeface="Century Gothic" panose="020B0502020202020204" pitchFamily="34" charset="0"/>
                        </a:rPr>
                        <a:t>o. Physik (4p)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de-DE" sz="1200" noProof="0" dirty="0">
                          <a:latin typeface="Century Gothic" panose="020B0502020202020204" pitchFamily="34" charset="0"/>
                        </a:rPr>
                        <a:t>o. Sprache III</a:t>
                      </a:r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de-DE" sz="1200" noProof="0" dirty="0">
                          <a:latin typeface="Century Gothic" panose="020B0502020202020204" pitchFamily="34" charset="0"/>
                        </a:rPr>
                        <a:t>o. </a:t>
                      </a:r>
                      <a:r>
                        <a:rPr lang="de-DE" sz="1200" baseline="0" noProof="0" dirty="0">
                          <a:latin typeface="Century Gothic" panose="020B0502020202020204" pitchFamily="34" charset="0"/>
                        </a:rPr>
                        <a:t>Sprache IV</a:t>
                      </a:r>
                      <a:endParaRPr lang="de-DE" noProof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102864"/>
                  </a:ext>
                </a:extLst>
              </a:tr>
              <a:tr h="1430500"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200" dirty="0">
                        <a:latin typeface="Verdana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rgbClr val="FF7C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400" dirty="0">
                        <a:latin typeface="Verdana" pitchFamily="34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450328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74C6561A-4CFD-4B3A-9DC9-7CA178DB4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175530"/>
              </p:ext>
            </p:extLst>
          </p:nvPr>
        </p:nvGraphicFramePr>
        <p:xfrm>
          <a:off x="1187624" y="1772816"/>
          <a:ext cx="2886093" cy="2306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851">
                  <a:extLst>
                    <a:ext uri="{9D8B030D-6E8A-4147-A177-3AD203B41FA5}">
                      <a16:colId xmlns:a16="http://schemas.microsoft.com/office/drawing/2014/main" val="597596885"/>
                    </a:ext>
                  </a:extLst>
                </a:gridCol>
                <a:gridCol w="2406242">
                  <a:extLst>
                    <a:ext uri="{9D8B030D-6E8A-4147-A177-3AD203B41FA5}">
                      <a16:colId xmlns:a16="http://schemas.microsoft.com/office/drawing/2014/main" val="2040733486"/>
                    </a:ext>
                  </a:extLst>
                </a:gridCol>
              </a:tblGrid>
              <a:tr h="534808"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Schriftlich</a:t>
                      </a:r>
                      <a:r>
                        <a:rPr lang="fr-FR" sz="1200" baseline="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  :</a:t>
                      </a:r>
                    </a:p>
                    <a:p>
                      <a:pPr algn="ctr"/>
                      <a:r>
                        <a:rPr lang="fr-FR" sz="1200" baseline="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5 </a:t>
                      </a:r>
                      <a:r>
                        <a:rPr lang="fr-FR" sz="1200" baseline="0" dirty="0" err="1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Prüfungen</a:t>
                      </a:r>
                      <a:endParaRPr lang="fr-FR" sz="1200" dirty="0">
                        <a:solidFill>
                          <a:srgbClr val="FFFF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163959"/>
                  </a:ext>
                </a:extLst>
              </a:tr>
              <a:tr h="354403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Verdana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(Vert.</a:t>
                      </a:r>
                      <a:r>
                        <a:rPr lang="de-DE" sz="1200" noProof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r>
                        <a:rPr lang="de-DE" sz="1200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) Sprache 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118003"/>
                  </a:ext>
                </a:extLst>
              </a:tr>
              <a:tr h="354403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Verdana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(Vert.</a:t>
                      </a:r>
                      <a:r>
                        <a:rPr lang="de-DE" sz="1200" noProof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r>
                        <a:rPr lang="de-DE" sz="1200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) Sprache II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494097"/>
                  </a:ext>
                </a:extLst>
              </a:tr>
              <a:tr h="354403"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latin typeface="Verdana" pitchFamily="34" charset="0"/>
                        </a:rPr>
                        <a:t>3</a:t>
                      </a:r>
                      <a:endParaRPr lang="fr-FR" sz="1200" b="1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noProof="0">
                          <a:latin typeface="Century Gothic" panose="020B0502020202020204" pitchFamily="34" charset="0"/>
                        </a:rPr>
                        <a:t>Mathematik</a:t>
                      </a:r>
                      <a:r>
                        <a:rPr lang="de-DE" sz="1200" baseline="0" noProof="0">
                          <a:latin typeface="Century Gothic" panose="020B0502020202020204" pitchFamily="34" charset="0"/>
                        </a:rPr>
                        <a:t> 3 o. 5 P.</a:t>
                      </a:r>
                      <a:endParaRPr lang="de-DE" sz="1200" noProof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507785"/>
                  </a:ext>
                </a:extLst>
              </a:tr>
              <a:tr h="354403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Verdana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noProof="0">
                          <a:latin typeface="Century Gothic" panose="020B0502020202020204" pitchFamily="34" charset="0"/>
                        </a:rPr>
                        <a:t>Wahlfach 4 P.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269709"/>
                  </a:ext>
                </a:extLst>
              </a:tr>
              <a:tr h="354403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Verdana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noProof="0" dirty="0">
                          <a:latin typeface="Century Gothic" panose="020B0502020202020204" pitchFamily="34" charset="0"/>
                        </a:rPr>
                        <a:t>Wahlfach 4 P.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865687"/>
                  </a:ext>
                </a:extLst>
              </a:tr>
            </a:tbl>
          </a:graphicData>
        </a:graphic>
      </p:graphicFrame>
      <p:graphicFrame>
        <p:nvGraphicFramePr>
          <p:cNvPr id="8" name="Tableau 9">
            <a:extLst>
              <a:ext uri="{FF2B5EF4-FFF2-40B4-BE49-F238E27FC236}">
                <a16:creationId xmlns:a16="http://schemas.microsoft.com/office/drawing/2014/main" id="{E9DC2079-7613-451B-926F-2C1DAA324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61013"/>
              </p:ext>
            </p:extLst>
          </p:nvPr>
        </p:nvGraphicFramePr>
        <p:xfrm>
          <a:off x="1475656" y="4341432"/>
          <a:ext cx="2886094" cy="2137023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443047">
                  <a:extLst>
                    <a:ext uri="{9D8B030D-6E8A-4147-A177-3AD203B41FA5}">
                      <a16:colId xmlns:a16="http://schemas.microsoft.com/office/drawing/2014/main" val="648871893"/>
                    </a:ext>
                  </a:extLst>
                </a:gridCol>
                <a:gridCol w="1443047">
                  <a:extLst>
                    <a:ext uri="{9D8B030D-6E8A-4147-A177-3AD203B41FA5}">
                      <a16:colId xmlns:a16="http://schemas.microsoft.com/office/drawing/2014/main" val="1055232692"/>
                    </a:ext>
                  </a:extLst>
                </a:gridCol>
              </a:tblGrid>
              <a:tr h="30528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latin typeface="Century Gothic" panose="020B0502020202020204" pitchFamily="34" charset="0"/>
                        </a:rPr>
                        <a:t>Rappel des options 4 périodes : </a:t>
                      </a:r>
                      <a:endParaRPr lang="fr-FR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911004"/>
                  </a:ext>
                </a:extLst>
              </a:tr>
              <a:tr h="305289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de-DE" sz="1200" noProof="0" dirty="0">
                          <a:latin typeface="Century Gothic" panose="020B0502020202020204" pitchFamily="34" charset="0"/>
                        </a:rPr>
                        <a:t>Latein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de-DE" sz="1200" noProof="0">
                          <a:latin typeface="Century Gothic" panose="020B0502020202020204" pitchFamily="34" charset="0"/>
                        </a:rPr>
                        <a:t>Wirtschaft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719903"/>
                  </a:ext>
                </a:extLst>
              </a:tr>
              <a:tr h="305289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de-DE" sz="1200" noProof="0" dirty="0">
                          <a:latin typeface="Century Gothic" panose="020B0502020202020204" pitchFamily="34" charset="0"/>
                        </a:rPr>
                        <a:t>Sprache</a:t>
                      </a:r>
                      <a:r>
                        <a:rPr lang="fr-FR" sz="1200" dirty="0">
                          <a:latin typeface="Century Gothic" panose="020B0502020202020204" pitchFamily="34" charset="0"/>
                        </a:rPr>
                        <a:t>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de-DE" sz="1200" noProof="0" dirty="0">
                          <a:latin typeface="Century Gothic" panose="020B0502020202020204" pitchFamily="34" charset="0"/>
                        </a:rPr>
                        <a:t>Sprache</a:t>
                      </a:r>
                      <a:r>
                        <a:rPr lang="fr-FR" sz="1200" dirty="0">
                          <a:latin typeface="Century Gothic" panose="020B0502020202020204" pitchFamily="34" charset="0"/>
                        </a:rPr>
                        <a:t> 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538354"/>
                  </a:ext>
                </a:extLst>
              </a:tr>
              <a:tr h="305289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fr-FR" sz="1200" dirty="0">
                          <a:latin typeface="Century Gothic" panose="020B0502020202020204" pitchFamily="34" charset="0"/>
                        </a:rPr>
                        <a:t>Biologie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de-DE" sz="1200" noProof="0" dirty="0">
                          <a:latin typeface="Century Gothic" panose="020B0502020202020204" pitchFamily="34" charset="0"/>
                        </a:rPr>
                        <a:t>Chemie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632668"/>
                  </a:ext>
                </a:extLst>
              </a:tr>
              <a:tr h="305289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de-DE" sz="1200" noProof="0" dirty="0">
                          <a:latin typeface="Century Gothic" panose="020B0502020202020204" pitchFamily="34" charset="0"/>
                        </a:rPr>
                        <a:t>Physik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fr-FR" sz="1200" dirty="0">
                          <a:latin typeface="Century Gothic" panose="020B0502020202020204" pitchFamily="34" charset="0"/>
                        </a:rPr>
                        <a:t>Philosophie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740116"/>
                  </a:ext>
                </a:extLst>
              </a:tr>
              <a:tr h="305289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fr-FR" sz="1200" dirty="0">
                          <a:latin typeface="Century Gothic" panose="020B0502020202020204" pitchFamily="34" charset="0"/>
                        </a:rPr>
                        <a:t>Geschichte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fr-FR" sz="1200" dirty="0">
                          <a:latin typeface="Century Gothic" panose="020B0502020202020204" pitchFamily="34" charset="0"/>
                        </a:rPr>
                        <a:t>Geografie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343074"/>
                  </a:ext>
                </a:extLst>
              </a:tr>
              <a:tr h="305289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de-DE" sz="1200" noProof="0" dirty="0">
                          <a:latin typeface="Century Gothic" panose="020B0502020202020204" pitchFamily="34" charset="0"/>
                        </a:rPr>
                        <a:t>Musik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fr-FR" sz="1200" dirty="0">
                          <a:latin typeface="Century Gothic" panose="020B0502020202020204" pitchFamily="34" charset="0"/>
                        </a:rPr>
                        <a:t>Kunst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60194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5813" y="98630"/>
            <a:ext cx="7772400" cy="659160"/>
          </a:xfrm>
        </p:spPr>
        <p:txBody>
          <a:bodyPr/>
          <a:lstStyle/>
          <a:p>
            <a:r>
              <a:rPr lang="fr-FR" sz="28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Unterrichtsorganisation</a:t>
            </a:r>
            <a:r>
              <a:rPr lang="fr-FR" sz="2800" dirty="0">
                <a:solidFill>
                  <a:schemeClr val="accent2"/>
                </a:solidFill>
                <a:latin typeface="Century Gothic" panose="020B0502020202020204" pitchFamily="34" charset="0"/>
              </a:rPr>
              <a:t> in der S6-S7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755576" y="757790"/>
            <a:ext cx="3255573" cy="2068776"/>
          </a:xfrm>
          <a:solidFill>
            <a:srgbClr val="FFFF00"/>
          </a:solidFill>
          <a:ln>
            <a:solidFill>
              <a:schemeClr val="tx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fr-FR" sz="1600" b="1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Pflichtkurse</a:t>
            </a:r>
            <a:endParaRPr lang="fr-FR" sz="1600" b="1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r>
              <a:rPr lang="fr-FR" sz="1400" dirty="0" err="1">
                <a:latin typeface="Century Gothic" panose="020B0502020202020204" pitchFamily="34" charset="0"/>
              </a:rPr>
              <a:t>Sprache</a:t>
            </a:r>
            <a:r>
              <a:rPr lang="fr-FR" sz="1400" dirty="0">
                <a:latin typeface="Century Gothic" panose="020B0502020202020204" pitchFamily="34" charset="0"/>
              </a:rPr>
              <a:t> I	           4 P.</a:t>
            </a:r>
          </a:p>
          <a:p>
            <a:r>
              <a:rPr lang="fr-FR" sz="1400" dirty="0" err="1">
                <a:latin typeface="Century Gothic" panose="020B0502020202020204" pitchFamily="34" charset="0"/>
              </a:rPr>
              <a:t>Sprache</a:t>
            </a:r>
            <a:r>
              <a:rPr lang="fr-FR" sz="1400" dirty="0">
                <a:latin typeface="Century Gothic" panose="020B0502020202020204" pitchFamily="34" charset="0"/>
              </a:rPr>
              <a:t> II	           3 P.</a:t>
            </a:r>
          </a:p>
          <a:p>
            <a:r>
              <a:rPr lang="fr-FR" sz="1400" dirty="0">
                <a:latin typeface="Century Gothic" panose="020B0502020202020204" pitchFamily="34" charset="0"/>
              </a:rPr>
              <a:t>Moral/Religion 	           1 P.</a:t>
            </a:r>
          </a:p>
          <a:p>
            <a:r>
              <a:rPr lang="fr-FR" sz="1400" dirty="0">
                <a:latin typeface="Century Gothic" panose="020B0502020202020204" pitchFamily="34" charset="0"/>
              </a:rPr>
              <a:t>Sport		           2 P.</a:t>
            </a:r>
          </a:p>
          <a:p>
            <a:r>
              <a:rPr lang="fr-FR" sz="1400" u="sng" dirty="0" err="1">
                <a:latin typeface="Century Gothic" panose="020B0502020202020204" pitchFamily="34" charset="0"/>
              </a:rPr>
              <a:t>Mathematik</a:t>
            </a:r>
            <a:r>
              <a:rPr lang="fr-FR" sz="1400" u="sng" dirty="0">
                <a:latin typeface="Century Gothic" panose="020B0502020202020204" pitchFamily="34" charset="0"/>
              </a:rPr>
              <a:t>	 3 P. ou 5 P. </a:t>
            </a:r>
          </a:p>
          <a:p>
            <a:pPr marL="0" indent="0">
              <a:buNone/>
            </a:pPr>
            <a:r>
              <a:rPr lang="fr-FR" sz="14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insgesamt</a:t>
            </a:r>
            <a:r>
              <a:rPr lang="fr-FR" sz="1400" dirty="0">
                <a:latin typeface="Century Gothic" panose="020B0502020202020204" pitchFamily="34" charset="0"/>
              </a:rPr>
              <a:t>		</a:t>
            </a:r>
            <a:r>
              <a:rPr lang="fr-FR" sz="1400" dirty="0">
                <a:solidFill>
                  <a:schemeClr val="accent2"/>
                </a:solidFill>
                <a:latin typeface="Century Gothic" panose="020B0502020202020204" pitchFamily="34" charset="0"/>
              </a:rPr>
              <a:t>13 ou 15 P.</a:t>
            </a:r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 bwMode="auto">
          <a:xfrm>
            <a:off x="4892013" y="757790"/>
            <a:ext cx="3886200" cy="2068776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sz="1600" b="1" kern="0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Wahlpflichtkurse</a:t>
            </a:r>
            <a:endParaRPr lang="fr-FR" sz="1600" b="1" kern="0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fr-FR" sz="1400" kern="0" dirty="0">
                <a:solidFill>
                  <a:srgbClr val="0000FF"/>
                </a:solidFill>
                <a:latin typeface="Century Gothic" panose="020B0502020202020204" pitchFamily="34" charset="0"/>
              </a:rPr>
              <a:t>(</a:t>
            </a:r>
            <a:r>
              <a:rPr lang="fr-FR" sz="1400" kern="0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wenn</a:t>
            </a:r>
            <a:r>
              <a:rPr lang="fr-FR" sz="1400" kern="0" dirty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  <a:r>
              <a:rPr lang="fr-FR" sz="1400" kern="0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nicht</a:t>
            </a:r>
            <a:r>
              <a:rPr lang="fr-FR" sz="1400" kern="0" dirty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  <a:r>
              <a:rPr lang="fr-FR" sz="1400" kern="0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als</a:t>
            </a:r>
            <a:r>
              <a:rPr lang="fr-FR" sz="1400" kern="0" dirty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  <a:r>
              <a:rPr lang="fr-FR" sz="1400" kern="0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Wahlfach</a:t>
            </a:r>
            <a:r>
              <a:rPr lang="fr-FR" sz="1400" kern="0" dirty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  <a:r>
              <a:rPr lang="fr-FR" sz="1400" kern="0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belegt</a:t>
            </a:r>
            <a:r>
              <a:rPr lang="fr-FR" sz="1400" kern="0" dirty="0">
                <a:solidFill>
                  <a:srgbClr val="0000FF"/>
                </a:solidFill>
                <a:latin typeface="Century Gothic" panose="020B0502020202020204" pitchFamily="34" charset="0"/>
              </a:rPr>
              <a:t>)</a:t>
            </a:r>
          </a:p>
          <a:p>
            <a:r>
              <a:rPr lang="fr-FR" sz="1400" kern="0" dirty="0">
                <a:latin typeface="Century Gothic" panose="020B0502020202020204" pitchFamily="34" charset="0"/>
              </a:rPr>
              <a:t>WTG 2 P. (</a:t>
            </a:r>
            <a:r>
              <a:rPr lang="de-DE" sz="1200" i="1" kern="0" dirty="0">
                <a:latin typeface="Century Gothic" panose="020B0502020202020204" pitchFamily="34" charset="0"/>
              </a:rPr>
              <a:t>obligatorisch für alle, die kein naturwissenschaftliches Wahlfach belegen) </a:t>
            </a:r>
            <a:r>
              <a:rPr lang="fr-FR" sz="1400" kern="0" dirty="0">
                <a:latin typeface="Century Gothic" panose="020B0502020202020204" pitchFamily="34" charset="0"/>
              </a:rPr>
              <a:t>Geografie 2 P.</a:t>
            </a:r>
          </a:p>
          <a:p>
            <a:r>
              <a:rPr lang="fr-FR" sz="1400" kern="0" dirty="0">
                <a:latin typeface="Century Gothic" panose="020B0502020202020204" pitchFamily="34" charset="0"/>
              </a:rPr>
              <a:t>Geschichte 2 P.</a:t>
            </a:r>
          </a:p>
          <a:p>
            <a:r>
              <a:rPr lang="fr-FR" sz="1400" kern="0" dirty="0">
                <a:latin typeface="Century Gothic" panose="020B0502020202020204" pitchFamily="34" charset="0"/>
              </a:rPr>
              <a:t>Philosophie 2 P.</a:t>
            </a:r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 bwMode="auto">
          <a:xfrm>
            <a:off x="1546499" y="3068960"/>
            <a:ext cx="7231714" cy="1663824"/>
          </a:xfrm>
          <a:prstGeom prst="rect">
            <a:avLst/>
          </a:prstGeom>
          <a:solidFill>
            <a:srgbClr val="FFCC6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sz="1400" b="1" kern="0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Wahlfächer</a:t>
            </a:r>
            <a:r>
              <a:rPr lang="fr-FR" sz="1400" b="1" kern="0" dirty="0">
                <a:solidFill>
                  <a:srgbClr val="0000FF"/>
                </a:solidFill>
                <a:latin typeface="Century Gothic" panose="020B0502020202020204" pitchFamily="34" charset="0"/>
              </a:rPr>
              <a:t> 4 P. (min 2, max 4)</a:t>
            </a:r>
          </a:p>
          <a:p>
            <a:r>
              <a:rPr lang="fr-FR" sz="1400" kern="0" dirty="0">
                <a:latin typeface="Century Gothic" panose="020B0502020202020204" pitchFamily="34" charset="0"/>
              </a:rPr>
              <a:t>Biologie</a:t>
            </a:r>
          </a:p>
          <a:p>
            <a:r>
              <a:rPr lang="fr-FR" sz="1400" kern="0" dirty="0" err="1">
                <a:latin typeface="Century Gothic" panose="020B0502020202020204" pitchFamily="34" charset="0"/>
              </a:rPr>
              <a:t>Chemie</a:t>
            </a:r>
            <a:endParaRPr lang="fr-FR" sz="1400" kern="0" dirty="0">
              <a:latin typeface="Century Gothic" panose="020B0502020202020204" pitchFamily="34" charset="0"/>
            </a:endParaRPr>
          </a:p>
          <a:p>
            <a:r>
              <a:rPr lang="fr-FR" sz="1400" kern="0" dirty="0" err="1">
                <a:latin typeface="Century Gothic" panose="020B0502020202020204" pitchFamily="34" charset="0"/>
              </a:rPr>
              <a:t>Physik</a:t>
            </a:r>
            <a:endParaRPr lang="fr-FR" sz="1400" kern="0" dirty="0">
              <a:latin typeface="Century Gothic" panose="020B0502020202020204" pitchFamily="34" charset="0"/>
            </a:endParaRPr>
          </a:p>
          <a:p>
            <a:r>
              <a:rPr lang="fr-FR" sz="1400" kern="0" dirty="0" err="1">
                <a:latin typeface="Century Gothic" panose="020B0502020202020204" pitchFamily="34" charset="0"/>
              </a:rPr>
              <a:t>Musik</a:t>
            </a:r>
            <a:endParaRPr lang="fr-FR" sz="1400" kern="0" dirty="0">
              <a:latin typeface="Century Gothic" panose="020B0502020202020204" pitchFamily="34" charset="0"/>
            </a:endParaRPr>
          </a:p>
          <a:p>
            <a:r>
              <a:rPr lang="fr-FR" sz="1400" kern="0" dirty="0">
                <a:latin typeface="Century Gothic" panose="020B0502020202020204" pitchFamily="34" charset="0"/>
              </a:rPr>
              <a:t>Kunst</a:t>
            </a:r>
          </a:p>
          <a:p>
            <a:endParaRPr lang="fr-FR" sz="1400" kern="0" dirty="0">
              <a:latin typeface="Century Gothic" panose="020B0502020202020204" pitchFamily="34" charset="0"/>
            </a:endParaRPr>
          </a:p>
          <a:p>
            <a:endParaRPr lang="fr-FR" sz="1400" kern="0" dirty="0">
              <a:latin typeface="Century Gothic" panose="020B0502020202020204" pitchFamily="34" charset="0"/>
            </a:endParaRPr>
          </a:p>
          <a:p>
            <a:r>
              <a:rPr lang="fr-FR" sz="1400" kern="0" dirty="0">
                <a:latin typeface="Century Gothic" panose="020B0502020202020204" pitchFamily="34" charset="0"/>
              </a:rPr>
              <a:t>Geografie o. Geschichte</a:t>
            </a:r>
          </a:p>
          <a:p>
            <a:r>
              <a:rPr lang="fr-FR" sz="1400" kern="0" dirty="0">
                <a:latin typeface="Century Gothic" panose="020B0502020202020204" pitchFamily="34" charset="0"/>
              </a:rPr>
              <a:t>Philosophie</a:t>
            </a:r>
          </a:p>
          <a:p>
            <a:r>
              <a:rPr lang="fr-FR" sz="1400" kern="0" dirty="0" err="1">
                <a:latin typeface="Century Gothic" panose="020B0502020202020204" pitchFamily="34" charset="0"/>
              </a:rPr>
              <a:t>Sprache</a:t>
            </a:r>
            <a:r>
              <a:rPr lang="fr-FR" sz="1400" kern="0" dirty="0">
                <a:latin typeface="Century Gothic" panose="020B0502020202020204" pitchFamily="34" charset="0"/>
              </a:rPr>
              <a:t> III</a:t>
            </a:r>
          </a:p>
          <a:p>
            <a:r>
              <a:rPr lang="fr-FR" sz="1400" kern="0" dirty="0" err="1">
                <a:latin typeface="Century Gothic" panose="020B0502020202020204" pitchFamily="34" charset="0"/>
              </a:rPr>
              <a:t>Sprache</a:t>
            </a:r>
            <a:r>
              <a:rPr lang="fr-FR" sz="1400" kern="0" dirty="0">
                <a:latin typeface="Century Gothic" panose="020B0502020202020204" pitchFamily="34" charset="0"/>
              </a:rPr>
              <a:t> IV</a:t>
            </a:r>
          </a:p>
          <a:p>
            <a:r>
              <a:rPr lang="fr-FR" sz="1400" kern="0" dirty="0" err="1">
                <a:latin typeface="Century Gothic" panose="020B0502020202020204" pitchFamily="34" charset="0"/>
              </a:rPr>
              <a:t>Wirtschaft</a:t>
            </a:r>
            <a:r>
              <a:rPr lang="fr-FR" sz="1400" kern="0" dirty="0">
                <a:latin typeface="Century Gothic" panose="020B0502020202020204" pitchFamily="34" charset="0"/>
              </a:rPr>
              <a:t> o. </a:t>
            </a:r>
            <a:r>
              <a:rPr lang="fr-FR" sz="1400" kern="0" dirty="0" err="1">
                <a:latin typeface="Century Gothic" panose="020B0502020202020204" pitchFamily="34" charset="0"/>
              </a:rPr>
              <a:t>Latein</a:t>
            </a:r>
            <a:endParaRPr lang="fr-FR" sz="1400" kern="0" dirty="0">
              <a:latin typeface="Century Gothic" panose="020B0502020202020204" pitchFamily="34" charset="0"/>
            </a:endParaRPr>
          </a:p>
          <a:p>
            <a:pPr marL="0" indent="541338">
              <a:buNone/>
            </a:pPr>
            <a:r>
              <a:rPr lang="fr-FR" sz="1400" b="1" i="1" kern="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0" name="Espace réservé du contenu 3"/>
          <p:cNvSpPr txBox="1">
            <a:spLocks/>
          </p:cNvSpPr>
          <p:nvPr/>
        </p:nvSpPr>
        <p:spPr bwMode="auto">
          <a:xfrm>
            <a:off x="1445960" y="4937502"/>
            <a:ext cx="3265520" cy="115579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sz="1400" b="1" kern="0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Vertiefungskurse</a:t>
            </a:r>
            <a:r>
              <a:rPr lang="fr-FR" sz="1400" b="1" kern="0" dirty="0">
                <a:solidFill>
                  <a:srgbClr val="0000FF"/>
                </a:solidFill>
                <a:latin typeface="Century Gothic" panose="020B0502020202020204" pitchFamily="34" charset="0"/>
              </a:rPr>
              <a:t> (3 P.)</a:t>
            </a:r>
          </a:p>
          <a:p>
            <a:r>
              <a:rPr lang="fr-FR" sz="1400" kern="0" dirty="0" err="1">
                <a:latin typeface="Century Gothic" panose="020B0502020202020204" pitchFamily="34" charset="0"/>
              </a:rPr>
              <a:t>Vertiefung</a:t>
            </a:r>
            <a:r>
              <a:rPr lang="fr-FR" sz="1400" kern="0" dirty="0">
                <a:latin typeface="Century Gothic" panose="020B0502020202020204" pitchFamily="34" charset="0"/>
              </a:rPr>
              <a:t> </a:t>
            </a:r>
            <a:r>
              <a:rPr lang="fr-FR" sz="1400" kern="0" dirty="0" err="1">
                <a:latin typeface="Century Gothic" panose="020B0502020202020204" pitchFamily="34" charset="0"/>
              </a:rPr>
              <a:t>Sprache</a:t>
            </a:r>
            <a:r>
              <a:rPr lang="fr-FR" sz="1400" kern="0" dirty="0">
                <a:latin typeface="Century Gothic" panose="020B0502020202020204" pitchFamily="34" charset="0"/>
              </a:rPr>
              <a:t> I</a:t>
            </a:r>
          </a:p>
          <a:p>
            <a:r>
              <a:rPr lang="fr-FR" sz="1400" kern="0" dirty="0" err="1">
                <a:latin typeface="Century Gothic" panose="020B0502020202020204" pitchFamily="34" charset="0"/>
              </a:rPr>
              <a:t>Vertiefung</a:t>
            </a:r>
            <a:r>
              <a:rPr lang="fr-FR" sz="1400" kern="0" dirty="0">
                <a:latin typeface="Century Gothic" panose="020B0502020202020204" pitchFamily="34" charset="0"/>
              </a:rPr>
              <a:t> </a:t>
            </a:r>
            <a:r>
              <a:rPr lang="fr-FR" sz="1400" kern="0" dirty="0" err="1">
                <a:latin typeface="Century Gothic" panose="020B0502020202020204" pitchFamily="34" charset="0"/>
              </a:rPr>
              <a:t>Sprache</a:t>
            </a:r>
            <a:r>
              <a:rPr lang="fr-FR" sz="1400" kern="0" dirty="0">
                <a:latin typeface="Century Gothic" panose="020B0502020202020204" pitchFamily="34" charset="0"/>
              </a:rPr>
              <a:t> II</a:t>
            </a:r>
          </a:p>
          <a:p>
            <a:r>
              <a:rPr lang="fr-FR" sz="1400" kern="0" dirty="0" err="1">
                <a:latin typeface="Century Gothic" panose="020B0502020202020204" pitchFamily="34" charset="0"/>
              </a:rPr>
              <a:t>Vertiefung</a:t>
            </a:r>
            <a:r>
              <a:rPr lang="fr-FR" sz="1400" kern="0" dirty="0">
                <a:latin typeface="Century Gothic" panose="020B0502020202020204" pitchFamily="34" charset="0"/>
              </a:rPr>
              <a:t> </a:t>
            </a:r>
            <a:r>
              <a:rPr lang="fr-FR" sz="1400" kern="0" dirty="0" err="1">
                <a:latin typeface="Century Gothic" panose="020B0502020202020204" pitchFamily="34" charset="0"/>
              </a:rPr>
              <a:t>Mathe</a:t>
            </a:r>
            <a:endParaRPr lang="fr-FR" sz="1400" kern="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fr-FR" sz="1400" kern="0" dirty="0">
              <a:latin typeface="Calibri" panose="020F0502020204030204" pitchFamily="34" charset="0"/>
            </a:endParaRPr>
          </a:p>
        </p:txBody>
      </p:sp>
      <p:sp>
        <p:nvSpPr>
          <p:cNvPr id="12" name="Espace réservé du contenu 3"/>
          <p:cNvSpPr txBox="1">
            <a:spLocks/>
          </p:cNvSpPr>
          <p:nvPr/>
        </p:nvSpPr>
        <p:spPr bwMode="auto">
          <a:xfrm>
            <a:off x="5362326" y="4797152"/>
            <a:ext cx="3414125" cy="196221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sz="1400" b="1" kern="0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Zusatzkurse</a:t>
            </a:r>
            <a:r>
              <a:rPr lang="fr-FR" sz="1400" b="1" kern="0" dirty="0">
                <a:solidFill>
                  <a:srgbClr val="0000FF"/>
                </a:solidFill>
                <a:latin typeface="Century Gothic" panose="020B0502020202020204" pitchFamily="34" charset="0"/>
              </a:rPr>
              <a:t> (2 P.)</a:t>
            </a:r>
          </a:p>
          <a:p>
            <a:r>
              <a:rPr lang="fr-FR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Kunst – </a:t>
            </a:r>
            <a:r>
              <a:rPr lang="fr-FR" sz="14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Musik</a:t>
            </a:r>
            <a:r>
              <a:rPr lang="fr-FR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– ICT </a:t>
            </a:r>
          </a:p>
          <a:p>
            <a:r>
              <a:rPr lang="fr-FR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Labor Biologie </a:t>
            </a:r>
            <a:r>
              <a:rPr lang="fr-FR" sz="1400" i="1" u="sng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oder</a:t>
            </a:r>
            <a:r>
              <a:rPr lang="fr-FR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14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Chemie</a:t>
            </a:r>
            <a:r>
              <a:rPr lang="fr-FR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1400" i="1" u="sng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oder</a:t>
            </a:r>
            <a:r>
              <a:rPr lang="fr-FR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14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Physik</a:t>
            </a:r>
            <a:endParaRPr lang="fr-FR" sz="1400" kern="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FR" sz="14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Soziologie</a:t>
            </a:r>
            <a:r>
              <a:rPr lang="fr-FR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2 P.</a:t>
            </a:r>
          </a:p>
          <a:p>
            <a:r>
              <a:rPr lang="fr-FR" sz="14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Einführung</a:t>
            </a:r>
            <a:r>
              <a:rPr lang="fr-FR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in die </a:t>
            </a:r>
            <a:r>
              <a:rPr lang="fr-FR" sz="14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Wirtschaftswissenschaft</a:t>
            </a:r>
            <a:r>
              <a:rPr lang="fr-FR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2 P.</a:t>
            </a:r>
          </a:p>
          <a:p>
            <a:r>
              <a:rPr lang="fr-FR" sz="14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Politikwissenschaft</a:t>
            </a:r>
            <a:endParaRPr lang="fr-FR" sz="1400" kern="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8" name="Picture 4" descr="https://icon-library.com/images/plus-sign-icon/plus-sign-icon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650" y="1503491"/>
            <a:ext cx="819740" cy="95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icon-library.com/images/plus-sign-icon/plus-sign-icon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3" y="3573016"/>
            <a:ext cx="819740" cy="95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icon-library.com/images/plus-sign-icon/plus-sign-icon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75829"/>
            <a:ext cx="615695" cy="7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icon-library.com/images/plus-sign-icon/plus-sign-icon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936" y="5481289"/>
            <a:ext cx="615695" cy="7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49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772400" cy="659160"/>
          </a:xfrm>
        </p:spPr>
        <p:txBody>
          <a:bodyPr/>
          <a:lstStyle/>
          <a:p>
            <a:pPr algn="l"/>
            <a:r>
              <a:rPr lang="de-DE" sz="28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Fächerwahl für die S6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8000" y="1728000"/>
            <a:ext cx="7740000" cy="4140000"/>
          </a:xfrm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de-DE" sz="2400" dirty="0">
                <a:latin typeface="Century Gothic" panose="020B0502020202020204" pitchFamily="34" charset="0"/>
              </a:rPr>
              <a:t>Jede Schülerin / Jeder Schüler </a:t>
            </a:r>
            <a:r>
              <a:rPr lang="de-DE" sz="2400" b="1" u="sng" dirty="0">
                <a:latin typeface="Century Gothic" panose="020B0502020202020204" pitchFamily="34" charset="0"/>
              </a:rPr>
              <a:t>muss</a:t>
            </a:r>
            <a:r>
              <a:rPr lang="de-DE" sz="2400" dirty="0">
                <a:latin typeface="Century Gothic" panose="020B0502020202020204" pitchFamily="34" charset="0"/>
              </a:rPr>
              <a:t> die </a:t>
            </a:r>
            <a:r>
              <a:rPr lang="de-DE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vier folgenden Grundkurse</a:t>
            </a:r>
            <a:r>
              <a:rPr lang="de-DE" sz="2400" dirty="0">
                <a:latin typeface="Century Gothic" panose="020B0502020202020204" pitchFamily="34" charset="0"/>
              </a:rPr>
              <a:t> belegen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400" i="1" dirty="0">
                <a:latin typeface="Century Gothic" panose="020B0502020202020204" pitchFamily="34" charset="0"/>
              </a:rPr>
              <a:t>	</a:t>
            </a:r>
            <a:r>
              <a:rPr lang="de-DE" sz="2400" i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Sprache I				4p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400" i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	Sprache II				3p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400" i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	Religion o. Moral			1p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400" i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	Sport	</a:t>
            </a:r>
            <a:r>
              <a:rPr lang="fr-FR" sz="2400" i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				2p</a:t>
            </a:r>
          </a:p>
        </p:txBody>
      </p:sp>
      <p:pic>
        <p:nvPicPr>
          <p:cNvPr id="4" name="Image 3" descr="logoees image 7cmh-72 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332656"/>
            <a:ext cx="642937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772400" cy="659160"/>
          </a:xfrm>
        </p:spPr>
        <p:txBody>
          <a:bodyPr/>
          <a:lstStyle/>
          <a:p>
            <a:pPr algn="l"/>
            <a:r>
              <a:rPr lang="fr-FR" sz="28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Fächerwahl für die S6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8000" y="1728000"/>
            <a:ext cx="7740000" cy="4140000"/>
          </a:xfrm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de-DE" sz="2400" dirty="0">
                <a:latin typeface="Century Gothic" panose="020B0502020202020204" pitchFamily="34" charset="0"/>
              </a:rPr>
              <a:t>Jede Schülerin / Jeder Schüler </a:t>
            </a:r>
            <a:r>
              <a:rPr lang="de-DE" sz="2400" b="1" u="sng" dirty="0">
                <a:latin typeface="Century Gothic" panose="020B0502020202020204" pitchFamily="34" charset="0"/>
              </a:rPr>
              <a:t>muss</a:t>
            </a:r>
            <a:r>
              <a:rPr lang="de-DE" sz="2400" dirty="0">
                <a:latin typeface="Century Gothic" panose="020B0502020202020204" pitchFamily="34" charset="0"/>
              </a:rPr>
              <a:t> </a:t>
            </a:r>
            <a:r>
              <a:rPr lang="de-DE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einen der beiden Mathematik-Kurse</a:t>
            </a:r>
            <a:r>
              <a:rPr lang="de-DE" sz="2400" dirty="0">
                <a:latin typeface="Century Gothic" panose="020B0502020202020204" pitchFamily="34" charset="0"/>
              </a:rPr>
              <a:t> wählen:</a:t>
            </a:r>
            <a:endParaRPr lang="fr-FR" dirty="0">
              <a:latin typeface="Century Gothic" panose="020B0502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400" i="1" dirty="0">
                <a:latin typeface="Century Gothic" panose="020B0502020202020204" pitchFamily="34" charset="0"/>
              </a:rPr>
              <a:t>	</a:t>
            </a:r>
            <a:r>
              <a:rPr lang="fr-FR" sz="2400" i="1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Mathematik</a:t>
            </a:r>
            <a:r>
              <a:rPr lang="fr-FR" sz="2400" i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			3 P.</a:t>
            </a:r>
          </a:p>
          <a:p>
            <a:pPr marL="457200" lvl="1" indent="0">
              <a:buNone/>
            </a:pPr>
            <a:endParaRPr lang="fr-FR" sz="2400" i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400" i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fr-FR" sz="2400" i="1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Mathematik</a:t>
            </a:r>
            <a:r>
              <a:rPr lang="fr-FR" sz="2400" i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			5 P.</a:t>
            </a:r>
          </a:p>
        </p:txBody>
      </p:sp>
      <p:pic>
        <p:nvPicPr>
          <p:cNvPr id="5" name="Image 3" descr="logoees image 7cmh-72 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332656"/>
            <a:ext cx="642937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772400" cy="659160"/>
          </a:xfrm>
        </p:spPr>
        <p:txBody>
          <a:bodyPr/>
          <a:lstStyle/>
          <a:p>
            <a:pPr algn="l"/>
            <a:r>
              <a:rPr lang="de-DE" sz="28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Fächerwahl für die S6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196752"/>
            <a:ext cx="7740000" cy="127887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000" dirty="0">
                <a:latin typeface="Century Gothic" panose="020B0502020202020204" pitchFamily="34" charset="0"/>
              </a:rPr>
              <a:t>Jede Schülerin / Jeder Schüler </a:t>
            </a:r>
            <a:r>
              <a:rPr lang="de-DE" sz="2000" b="1" u="sng" dirty="0">
                <a:latin typeface="Century Gothic" panose="020B0502020202020204" pitchFamily="34" charset="0"/>
              </a:rPr>
              <a:t>muss</a:t>
            </a:r>
            <a:r>
              <a:rPr lang="de-DE" sz="2000" dirty="0">
                <a:latin typeface="Century Gothic" panose="020B0502020202020204" pitchFamily="34" charset="0"/>
              </a:rPr>
              <a:t> </a:t>
            </a:r>
            <a:r>
              <a:rPr lang="de-DE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mindestens 2</a:t>
            </a:r>
            <a:r>
              <a:rPr lang="de-DE" sz="2000" dirty="0">
                <a:latin typeface="Century Gothic" panose="020B0502020202020204" pitchFamily="34" charset="0"/>
              </a:rPr>
              <a:t> und darf </a:t>
            </a:r>
            <a:r>
              <a:rPr lang="de-DE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höchstens 4 </a:t>
            </a:r>
            <a:r>
              <a:rPr lang="de-DE" sz="2000" dirty="0">
                <a:latin typeface="Century Gothic" panose="020B0502020202020204" pitchFamily="34" charset="0"/>
              </a:rPr>
              <a:t>der folgenden Kurse belegen:</a:t>
            </a:r>
            <a:endParaRPr lang="fr-FR" sz="2000" dirty="0">
              <a:latin typeface="Century Gothic" panose="020B0502020202020204" pitchFamily="34" charset="0"/>
            </a:endParaRPr>
          </a:p>
        </p:txBody>
      </p:sp>
      <p:pic>
        <p:nvPicPr>
          <p:cNvPr id="4" name="Image 3" descr="logoees image 7cmh-72 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332656"/>
            <a:ext cx="642937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au 4">
            <a:extLst>
              <a:ext uri="{FF2B5EF4-FFF2-40B4-BE49-F238E27FC236}">
                <a16:creationId xmlns:a16="http://schemas.microsoft.com/office/drawing/2014/main" id="{5AF90A36-4120-4B4E-88B4-53121F31C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631271"/>
              </p:ext>
            </p:extLst>
          </p:nvPr>
        </p:nvGraphicFramePr>
        <p:xfrm>
          <a:off x="611560" y="2815951"/>
          <a:ext cx="8136904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4226">
                  <a:extLst>
                    <a:ext uri="{9D8B030D-6E8A-4147-A177-3AD203B41FA5}">
                      <a16:colId xmlns:a16="http://schemas.microsoft.com/office/drawing/2014/main" val="2961392367"/>
                    </a:ext>
                  </a:extLst>
                </a:gridCol>
                <a:gridCol w="1048874">
                  <a:extLst>
                    <a:ext uri="{9D8B030D-6E8A-4147-A177-3AD203B41FA5}">
                      <a16:colId xmlns:a16="http://schemas.microsoft.com/office/drawing/2014/main" val="3681997269"/>
                    </a:ext>
                  </a:extLst>
                </a:gridCol>
                <a:gridCol w="4031744">
                  <a:extLst>
                    <a:ext uri="{9D8B030D-6E8A-4147-A177-3AD203B41FA5}">
                      <a16:colId xmlns:a16="http://schemas.microsoft.com/office/drawing/2014/main" val="284638373"/>
                    </a:ext>
                  </a:extLst>
                </a:gridCol>
                <a:gridCol w="1022060">
                  <a:extLst>
                    <a:ext uri="{9D8B030D-6E8A-4147-A177-3AD203B41FA5}">
                      <a16:colId xmlns:a16="http://schemas.microsoft.com/office/drawing/2014/main" val="1172584687"/>
                    </a:ext>
                  </a:extLst>
                </a:gridCol>
              </a:tblGrid>
              <a:tr h="388843"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de-DE" sz="2000" noProof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Biologie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noProof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4 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de-DE" sz="2000" noProof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Geografie o. Geschichte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4 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503464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de-DE" sz="2000" noProof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Chemie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noProof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4 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de-DE" sz="2000" noProof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Philosophie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4 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538778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de-DE" sz="2000" noProof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Physik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noProof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4 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de-DE" sz="2000" noProof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Sprache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4 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368049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de-DE" sz="2000" noProof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Kunst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noProof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4 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de-DE" sz="2000" noProof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Sprache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4 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766311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de-DE" sz="2000" noProof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Musik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noProof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4 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Courier New" panose="02070309020205020404" pitchFamily="49" charset="0"/>
                        <a:buChar char="o"/>
                      </a:pPr>
                      <a:r>
                        <a:rPr lang="de-DE" sz="200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Wirtschaft o. Latein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4 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051425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866F6C4C-8E0B-44A1-918C-7DEB44E1A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980482"/>
              </p:ext>
            </p:extLst>
          </p:nvPr>
        </p:nvGraphicFramePr>
        <p:xfrm>
          <a:off x="2120841" y="4869160"/>
          <a:ext cx="2886093" cy="1831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851">
                  <a:extLst>
                    <a:ext uri="{9D8B030D-6E8A-4147-A177-3AD203B41FA5}">
                      <a16:colId xmlns:a16="http://schemas.microsoft.com/office/drawing/2014/main" val="549171665"/>
                    </a:ext>
                  </a:extLst>
                </a:gridCol>
                <a:gridCol w="2406242">
                  <a:extLst>
                    <a:ext uri="{9D8B030D-6E8A-4147-A177-3AD203B41FA5}">
                      <a16:colId xmlns:a16="http://schemas.microsoft.com/office/drawing/2014/main" val="3120929969"/>
                    </a:ext>
                  </a:extLst>
                </a:gridCol>
              </a:tblGrid>
              <a:tr h="403919"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Verdan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BAC Ecrit</a:t>
                      </a:r>
                      <a:r>
                        <a:rPr lang="fr-FR" sz="1200" baseline="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  :</a:t>
                      </a:r>
                    </a:p>
                    <a:p>
                      <a:pPr algn="ctr"/>
                      <a:r>
                        <a:rPr lang="fr-FR" sz="1200" baseline="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5 épreuves</a:t>
                      </a:r>
                      <a:endParaRPr lang="fr-FR" sz="1200" dirty="0">
                        <a:solidFill>
                          <a:srgbClr val="FFFF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713868"/>
                  </a:ext>
                </a:extLst>
              </a:tr>
              <a:tr h="259663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Verdana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Appro</a:t>
                      </a:r>
                      <a:r>
                        <a:rPr lang="fr-FR" sz="1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) Langue 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842845"/>
                  </a:ext>
                </a:extLst>
              </a:tr>
              <a:tr h="276592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Verdana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Appro</a:t>
                      </a:r>
                      <a:r>
                        <a:rPr lang="fr-FR" sz="1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) Langue II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293271"/>
                  </a:ext>
                </a:extLst>
              </a:tr>
              <a:tr h="259663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Verdana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Century Gothic" panose="020B0502020202020204" pitchFamily="34" charset="0"/>
                        </a:rPr>
                        <a:t>Mathématiques</a:t>
                      </a:r>
                      <a:r>
                        <a:rPr lang="fr-FR" sz="1200" baseline="0" dirty="0">
                          <a:latin typeface="Century Gothic" panose="020B0502020202020204" pitchFamily="34" charset="0"/>
                        </a:rPr>
                        <a:t> 3 ou 5p</a:t>
                      </a:r>
                      <a:endParaRPr lang="fr-FR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874936"/>
                  </a:ext>
                </a:extLst>
              </a:tr>
              <a:tr h="259663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Verdana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err="1">
                          <a:latin typeface="Century Gothic" panose="020B0502020202020204" pitchFamily="34" charset="0"/>
                        </a:rPr>
                        <a:t>Wahlfach</a:t>
                      </a:r>
                      <a:r>
                        <a:rPr lang="fr-FR" sz="1200" dirty="0">
                          <a:latin typeface="Century Gothic" panose="020B0502020202020204" pitchFamily="34" charset="0"/>
                        </a:rPr>
                        <a:t> 4 P.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310235"/>
                  </a:ext>
                </a:extLst>
              </a:tr>
              <a:tr h="259663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Verdana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err="1">
                          <a:latin typeface="Century Gothic" panose="020B0502020202020204" pitchFamily="34" charset="0"/>
                        </a:rPr>
                        <a:t>Wahlfach</a:t>
                      </a:r>
                      <a:r>
                        <a:rPr lang="fr-FR" sz="1200" dirty="0">
                          <a:latin typeface="Century Gothic" panose="020B0502020202020204" pitchFamily="34" charset="0"/>
                        </a:rPr>
                        <a:t> 4 P.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061785"/>
                  </a:ext>
                </a:extLst>
              </a:tr>
            </a:tbl>
          </a:graphicData>
        </a:graphic>
      </p:graphicFrame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550FF6F-3537-4768-8B59-6789292E78DA}"/>
              </a:ext>
            </a:extLst>
          </p:cNvPr>
          <p:cNvSpPr/>
          <p:nvPr/>
        </p:nvSpPr>
        <p:spPr>
          <a:xfrm>
            <a:off x="2037579" y="6165304"/>
            <a:ext cx="1526309" cy="534928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>
            <a:glow rad="254000">
              <a:srgbClr val="FFFF00">
                <a:alpha val="63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1014</Words>
  <Application>Microsoft Office PowerPoint</Application>
  <PresentationFormat>Affichage à l'écran (4:3)</PresentationFormat>
  <Paragraphs>214</Paragraphs>
  <Slides>17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Courier New</vt:lpstr>
      <vt:lpstr>Times New Roman</vt:lpstr>
      <vt:lpstr>Verdana</vt:lpstr>
      <vt:lpstr>Wingdings</vt:lpstr>
      <vt:lpstr>Modèle par défaut</vt:lpstr>
      <vt:lpstr>Présentation PowerPoint</vt:lpstr>
      <vt:lpstr>Présentation PowerPoint</vt:lpstr>
      <vt:lpstr>Die Abiturbewertung</vt:lpstr>
      <vt:lpstr>Die Abiturbewertung </vt:lpstr>
      <vt:lpstr>Abiturprüfungen (2024)</vt:lpstr>
      <vt:lpstr>Unterrichtsorganisation in der S6-S7</vt:lpstr>
      <vt:lpstr>Fächerwahl für die S6</vt:lpstr>
      <vt:lpstr>Fächerwahl für die S6</vt:lpstr>
      <vt:lpstr>Fächerwahl für die S6</vt:lpstr>
      <vt:lpstr>Fächerwahl für die S6</vt:lpstr>
      <vt:lpstr>Présentation PowerPoint</vt:lpstr>
      <vt:lpstr>Présentation PowerPoint</vt:lpstr>
      <vt:lpstr>Présentation PowerPoint</vt:lpstr>
      <vt:lpstr>Fächerwahl für die S6 - Kurzresümee</vt:lpstr>
      <vt:lpstr>Aufgepasst:</vt:lpstr>
      <vt:lpstr>Termine: </vt:lpstr>
      <vt:lpstr>Présentation PowerPoint</vt:lpstr>
    </vt:vector>
  </TitlesOfParts>
  <Company>rectorat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debelmann</dc:creator>
  <cp:lastModifiedBy>Birgit RITTER</cp:lastModifiedBy>
  <cp:revision>199</cp:revision>
  <cp:lastPrinted>2021-01-25T07:11:51Z</cp:lastPrinted>
  <dcterms:created xsi:type="dcterms:W3CDTF">2009-01-21T10:23:42Z</dcterms:created>
  <dcterms:modified xsi:type="dcterms:W3CDTF">2024-03-15T10:52:49Z</dcterms:modified>
</cp:coreProperties>
</file>